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4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67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inkl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84C"/>
    <a:srgbClr val="EA5B6A"/>
    <a:srgbClr val="9699CF"/>
    <a:srgbClr val="12A79B"/>
    <a:srgbClr val="FECC81"/>
    <a:srgbClr val="7CC3E1"/>
    <a:srgbClr val="AED479"/>
    <a:srgbClr val="C5ACD3"/>
    <a:srgbClr val="FFE76B"/>
    <a:srgbClr val="9DD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2-all-about-numbers-numbers-the-number-system-number-mathematics-eyfs-early-year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arly-years-numbers-number-system/all-about-numbers-numbers-the-number-system-number-mathematics-eyfs-early-years/number-12-all-about-numbers-numbers-the-number-system-number-mathematics-eyfs-early-year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21B293E7-8704-40F1-82A6-62754E721E92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088A1A2B-E529-4381-A304-1E9C2577E582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674B8E0C-A87A-4786-8909-1B330019C294}"/>
              </a:ext>
            </a:extLst>
          </p:cNvPr>
          <p:cNvSpPr/>
          <p:nvPr userDrawn="1"/>
        </p:nvSpPr>
        <p:spPr>
          <a:xfrm>
            <a:off x="8262257" y="6019800"/>
            <a:ext cx="881743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005E5CF-C6B0-483F-9CE8-F9A1E29BBED8}"/>
              </a:ext>
            </a:extLst>
          </p:cNvPr>
          <p:cNvSpPr/>
          <p:nvPr userDrawn="1"/>
        </p:nvSpPr>
        <p:spPr>
          <a:xfrm>
            <a:off x="97971" y="5889171"/>
            <a:ext cx="1143000" cy="94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9.tiff"/><Relationship Id="rId7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8.tiff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9.tiff"/><Relationship Id="rId7" Type="http://schemas.openxmlformats.org/officeDocument/2006/relationships/image" Target="../media/image30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9.tiff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slide" Target="slide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6.tiff"/><Relationship Id="rId7" Type="http://schemas.openxmlformats.org/officeDocument/2006/relationships/image" Target="../media/image4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tiff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5.png"/><Relationship Id="rId4" Type="http://schemas.openxmlformats.org/officeDocument/2006/relationships/image" Target="../media/image16.tiff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tiff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5.png"/><Relationship Id="rId4" Type="http://schemas.openxmlformats.org/officeDocument/2006/relationships/image" Target="../media/image16.tiff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tiff"/><Relationship Id="rId4" Type="http://schemas.openxmlformats.org/officeDocument/2006/relationships/image" Target="../media/image4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9.tiff"/><Relationship Id="rId7" Type="http://schemas.openxmlformats.org/officeDocument/2006/relationships/image" Target="../media/image19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tiff"/><Relationship Id="rId7" Type="http://schemas.openxmlformats.org/officeDocument/2006/relationships/image" Target="../media/image22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tiff"/><Relationship Id="rId5" Type="http://schemas.openxmlformats.org/officeDocument/2006/relationships/image" Target="../media/image18.tiff"/><Relationship Id="rId4" Type="http://schemas.openxmlformats.org/officeDocument/2006/relationships/image" Target="../media/image20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tiff"/><Relationship Id="rId7" Type="http://schemas.openxmlformats.org/officeDocument/2006/relationships/image" Target="../media/image27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slide" Target="slide10.xm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8.tiff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239" y="965991"/>
            <a:ext cx="1473039" cy="20909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842607" y="545289"/>
            <a:ext cx="1666732" cy="1881325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2912520" y="630683"/>
            <a:ext cx="2364330" cy="1315408"/>
          </a:xfrm>
          <a:prstGeom prst="wedgeRoundRectCallout">
            <a:avLst>
              <a:gd name="adj1" fmla="val -63159"/>
              <a:gd name="adj2" fmla="val 6509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many bananas do you think we have altogether? Can you a tell a partner?</a:t>
            </a:r>
            <a:r>
              <a:rPr lang="en-GB" sz="1600" dirty="0">
                <a:solidFill>
                  <a:srgbClr val="000000"/>
                </a:solidFill>
                <a:sym typeface="Roboto"/>
              </a:rPr>
              <a:t> </a:t>
            </a: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Click me to check.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24" name="10 bananas">
            <a:extLst>
              <a:ext uri="{FF2B5EF4-FFF2-40B4-BE49-F238E27FC236}">
                <a16:creationId xmlns:a16="http://schemas.microsoft.com/office/drawing/2014/main" id="{901B7D8E-C687-48C7-B612-241F3BD0FDF0}"/>
              </a:ext>
            </a:extLst>
          </p:cNvPr>
          <p:cNvGrpSpPr/>
          <p:nvPr/>
        </p:nvGrpSpPr>
        <p:grpSpPr>
          <a:xfrm>
            <a:off x="4537377" y="3802466"/>
            <a:ext cx="2953518" cy="2718063"/>
            <a:chOff x="5595949" y="3808851"/>
            <a:chExt cx="2953518" cy="271806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9668AD-2F77-45AE-9B68-E2A229C2A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2D8A309-11F6-481C-A5BB-6550107B6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C428AB7-2E8C-4632-8A87-0CD0D9029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</p:grpSp>
      <p:grpSp>
        <p:nvGrpSpPr>
          <p:cNvPr id="28" name="10 bananas">
            <a:extLst>
              <a:ext uri="{FF2B5EF4-FFF2-40B4-BE49-F238E27FC236}">
                <a16:creationId xmlns:a16="http://schemas.microsoft.com/office/drawing/2014/main" id="{05F75A52-CE64-4229-B41B-16EF6CBBA7F0}"/>
              </a:ext>
            </a:extLst>
          </p:cNvPr>
          <p:cNvGrpSpPr/>
          <p:nvPr/>
        </p:nvGrpSpPr>
        <p:grpSpPr>
          <a:xfrm>
            <a:off x="2626250" y="3535495"/>
            <a:ext cx="2953518" cy="2985033"/>
            <a:chOff x="5595949" y="3541881"/>
            <a:chExt cx="2953518" cy="298503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D4EC437-93E2-44C1-8046-40C3F515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1538" y="3541881"/>
              <a:ext cx="1884610" cy="27823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F0FE67B-3883-4F64-AC3D-F7DC6DA6C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CD5FEF5-3342-4A8D-8004-9D47F5930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6CAF80-063B-439B-80AD-FBACF7DB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336126"/>
              <a:ext cx="414651" cy="3603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9321F9-DA56-471A-BFFF-37FCDE7E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752209"/>
              <a:ext cx="414651" cy="3603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B3BE2A1-9AB2-46CB-B387-D46CDE7ED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142644"/>
              <a:ext cx="414651" cy="36035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4795C9-CF35-4596-A4F9-73B176E0C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540611"/>
              <a:ext cx="414651" cy="36035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029E52F-84FF-4C5E-951F-0EBBC55B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59FD7EB-3E98-4C51-ACED-BD580DF88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4" y="4336126"/>
              <a:ext cx="414651" cy="36035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4C767CA-3709-4606-9DB8-C8C4EBE8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3" y="4752209"/>
              <a:ext cx="414651" cy="36035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1B37EE2-7861-438E-96DF-E7B776C12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2" y="5142644"/>
              <a:ext cx="414651" cy="36035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3A5E80-AD9A-40E0-9998-ECCFBF5D1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2837" y="5535849"/>
              <a:ext cx="414651" cy="360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2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166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1.11111E-6 -0.15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06389 -0.198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532" y="599319"/>
            <a:ext cx="1473039" cy="20909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3579250" y="1413663"/>
            <a:ext cx="1985500" cy="2241135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1539492" y="2918639"/>
            <a:ext cx="1552051" cy="518615"/>
          </a:xfrm>
          <a:prstGeom prst="wedgeRoundRectCallout">
            <a:avLst>
              <a:gd name="adj1" fmla="val 69401"/>
              <a:gd name="adj2" fmla="val 23301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am one 10.</a:t>
            </a:r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24" name="10 bananas">
            <a:extLst>
              <a:ext uri="{FF2B5EF4-FFF2-40B4-BE49-F238E27FC236}">
                <a16:creationId xmlns:a16="http://schemas.microsoft.com/office/drawing/2014/main" id="{901B7D8E-C687-48C7-B612-241F3BD0FDF0}"/>
              </a:ext>
            </a:extLst>
          </p:cNvPr>
          <p:cNvGrpSpPr/>
          <p:nvPr/>
        </p:nvGrpSpPr>
        <p:grpSpPr>
          <a:xfrm>
            <a:off x="4259604" y="4144598"/>
            <a:ext cx="2270552" cy="2089543"/>
            <a:chOff x="5595949" y="3808851"/>
            <a:chExt cx="2953518" cy="271806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19668AD-2F77-45AE-9B68-E2A229C2A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2D8A309-11F6-481C-A5BB-6550107B6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C428AB7-2E8C-4632-8A87-0CD0D9029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</p:grpSp>
      <p:grpSp>
        <p:nvGrpSpPr>
          <p:cNvPr id="28" name="10 bananas">
            <a:extLst>
              <a:ext uri="{FF2B5EF4-FFF2-40B4-BE49-F238E27FC236}">
                <a16:creationId xmlns:a16="http://schemas.microsoft.com/office/drawing/2014/main" id="{05F75A52-CE64-4229-B41B-16EF6CBBA7F0}"/>
              </a:ext>
            </a:extLst>
          </p:cNvPr>
          <p:cNvGrpSpPr/>
          <p:nvPr/>
        </p:nvGrpSpPr>
        <p:grpSpPr>
          <a:xfrm>
            <a:off x="2768873" y="3939361"/>
            <a:ext cx="2270551" cy="2294779"/>
            <a:chOff x="5595949" y="3541881"/>
            <a:chExt cx="2953518" cy="298503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D4EC437-93E2-44C1-8046-40C3F515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1538" y="3541881"/>
              <a:ext cx="1884610" cy="27823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F0FE67B-3883-4F64-AC3D-F7DC6DA6C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CD5FEF5-3342-4A8D-8004-9D47F5930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6CAF80-063B-439B-80AD-FBACF7DB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336126"/>
              <a:ext cx="414651" cy="3603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9321F9-DA56-471A-BFFF-37FCDE7E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752209"/>
              <a:ext cx="414651" cy="36035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B3BE2A1-9AB2-46CB-B387-D46CDE7ED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142644"/>
              <a:ext cx="414651" cy="36035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14795C9-CF35-4596-A4F9-73B176E0C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540611"/>
              <a:ext cx="414651" cy="36035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029E52F-84FF-4C5E-951F-0EBBC55B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59FD7EB-3E98-4C51-ACED-BD580DF88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4" y="4336126"/>
              <a:ext cx="414651" cy="36035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4C767CA-3709-4606-9DB8-C8C4EBE8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3" y="4752209"/>
              <a:ext cx="414651" cy="36035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1B37EE2-7861-438E-96DF-E7B776C12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2" y="5142644"/>
              <a:ext cx="414651" cy="36035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3A5E80-AD9A-40E0-9998-ECCFBF5D1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2837" y="5535849"/>
              <a:ext cx="414651" cy="360350"/>
            </a:xfrm>
            <a:prstGeom prst="rect">
              <a:avLst/>
            </a:prstGeom>
          </p:spPr>
        </p:pic>
      </p:grp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B329AB00-9671-4ED7-83AA-06363A190DD1}"/>
              </a:ext>
            </a:extLst>
          </p:cNvPr>
          <p:cNvSpPr/>
          <p:nvPr/>
        </p:nvSpPr>
        <p:spPr>
          <a:xfrm>
            <a:off x="5823857" y="2606170"/>
            <a:ext cx="1103475" cy="518615"/>
          </a:xfrm>
          <a:prstGeom prst="wedgeRoundRectCallout">
            <a:avLst>
              <a:gd name="adj1" fmla="val -57857"/>
              <a:gd name="adj2" fmla="val -81649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am 2.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8D326618-C203-4E0C-B1FE-7D25A6C1047B}"/>
              </a:ext>
            </a:extLst>
          </p:cNvPr>
          <p:cNvSpPr/>
          <p:nvPr/>
        </p:nvSpPr>
        <p:spPr>
          <a:xfrm>
            <a:off x="2678171" y="1070875"/>
            <a:ext cx="1552051" cy="518615"/>
          </a:xfrm>
          <a:prstGeom prst="wedgeRoundRectCallout">
            <a:avLst>
              <a:gd name="adj1" fmla="val 50464"/>
              <a:gd name="adj2" fmla="val 79974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We make 12!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F425EC4B-E41F-4860-83E5-5FB8B85B35F2}"/>
              </a:ext>
            </a:extLst>
          </p:cNvPr>
          <p:cNvSpPr/>
          <p:nvPr/>
        </p:nvSpPr>
        <p:spPr>
          <a:xfrm>
            <a:off x="5400788" y="664555"/>
            <a:ext cx="1473039" cy="518615"/>
          </a:xfrm>
          <a:prstGeom prst="wedgeRoundRectCallout">
            <a:avLst>
              <a:gd name="adj1" fmla="val 50464"/>
              <a:gd name="adj2" fmla="val 79974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rgbClr val="000000"/>
                </a:solidFill>
                <a:ea typeface="Roboto"/>
                <a:sym typeface="Roboto"/>
              </a:rPr>
              <a:t>Yum, yum!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291539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Twelve wanted to go and watch the seals. He had to get a ticket. What number can you see on the ticket?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6919629" y="4324827"/>
            <a:ext cx="1902532" cy="2208889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3155402" y="4954445"/>
            <a:ext cx="3245399" cy="1322707"/>
          </a:xfrm>
          <a:prstGeom prst="wedgeRoundRectCallout">
            <a:avLst>
              <a:gd name="adj1" fmla="val 60955"/>
              <a:gd name="adj2" fmla="val -1308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Oh no, some of the seats are missing their numbers! Which seat do I need to sit on? How do you know? Click it for me. 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5037FAE-CD70-434A-B31C-6A9BCC2E6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156" y="2926734"/>
            <a:ext cx="699269" cy="12428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82912F4-4A87-4727-ABD1-74E1D8E38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25" y="2926734"/>
            <a:ext cx="699269" cy="12428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CD20543-86D3-4E85-9602-D525CB664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2965" y="2926734"/>
            <a:ext cx="699269" cy="12428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68B066B-48B8-4693-BDCB-3A81749362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8506" y="2926734"/>
            <a:ext cx="699269" cy="12428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59A44AB-1E90-4619-A6D7-606435FEE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4046" y="2926734"/>
            <a:ext cx="699269" cy="12428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C95A88-A662-47D2-917B-6BC1E0AE6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586" y="2926734"/>
            <a:ext cx="699269" cy="12428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3EBF11-DD75-45F0-B76D-861B7D44B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126" y="2926734"/>
            <a:ext cx="699269" cy="12428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AA13B56-5993-478A-AEEF-BC3853186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395" y="2926734"/>
            <a:ext cx="699269" cy="12428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2923FD1-1825-4BC8-B8BE-E2FE8A634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3665" y="2926734"/>
            <a:ext cx="699269" cy="12428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12353A1-6BC7-4AFF-AC35-48F685053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933" y="2926734"/>
            <a:ext cx="699269" cy="12428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E5FF74A-31B0-4BDD-AA78-E20CC865B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202" y="2926733"/>
            <a:ext cx="699269" cy="1242837"/>
          </a:xfrm>
          <a:prstGeom prst="rect">
            <a:avLst/>
          </a:prstGeom>
        </p:spPr>
      </p:pic>
      <p:pic>
        <p:nvPicPr>
          <p:cNvPr id="57" name="Picture 56">
            <a:hlinkClick r:id="rId5" action="ppaction://hlinksldjump"/>
            <a:extLst>
              <a:ext uri="{FF2B5EF4-FFF2-40B4-BE49-F238E27FC236}">
                <a16:creationId xmlns:a16="http://schemas.microsoft.com/office/drawing/2014/main" id="{35B94230-7135-4F2F-A801-EE7403C62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876" y="2926732"/>
            <a:ext cx="699269" cy="124283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BE5A5DE-B982-4B3A-9F9E-EFB5DAF47E27}"/>
              </a:ext>
            </a:extLst>
          </p:cNvPr>
          <p:cNvSpPr/>
          <p:nvPr/>
        </p:nvSpPr>
        <p:spPr>
          <a:xfrm>
            <a:off x="494457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49C7635-4A76-4FF7-A8F1-4C331D1CEB2E}"/>
              </a:ext>
            </a:extLst>
          </p:cNvPr>
          <p:cNvSpPr/>
          <p:nvPr/>
        </p:nvSpPr>
        <p:spPr>
          <a:xfrm>
            <a:off x="6819234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61" name="Title 20">
            <a:extLst>
              <a:ext uri="{FF2B5EF4-FFF2-40B4-BE49-F238E27FC236}">
                <a16:creationId xmlns:a16="http://schemas.microsoft.com/office/drawing/2014/main" id="{FFEB1B4C-AD10-4684-B1C4-12FB9B43275C}"/>
              </a:ext>
            </a:extLst>
          </p:cNvPr>
          <p:cNvSpPr txBox="1">
            <a:spLocks/>
          </p:cNvSpPr>
          <p:nvPr/>
        </p:nvSpPr>
        <p:spPr>
          <a:xfrm>
            <a:off x="6643934" y="3024324"/>
            <a:ext cx="778077" cy="35161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10</a:t>
            </a:r>
            <a:endParaRPr lang="en-GB" sz="2000" b="0" dirty="0"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155C69-1884-4070-957F-4D62425FC0FF}"/>
              </a:ext>
            </a:extLst>
          </p:cNvPr>
          <p:cNvSpPr/>
          <p:nvPr/>
        </p:nvSpPr>
        <p:spPr>
          <a:xfrm>
            <a:off x="6551338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CD5A24A-A67D-4D17-8402-32577AB230CA}"/>
              </a:ext>
            </a:extLst>
          </p:cNvPr>
          <p:cNvSpPr/>
          <p:nvPr/>
        </p:nvSpPr>
        <p:spPr>
          <a:xfrm>
            <a:off x="6551338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0211887-311E-4E84-BBE2-9E0DE1381E9D}"/>
              </a:ext>
            </a:extLst>
          </p:cNvPr>
          <p:cNvSpPr/>
          <p:nvPr/>
        </p:nvSpPr>
        <p:spPr>
          <a:xfrm>
            <a:off x="6551338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18ECB3F0-7411-4F84-A13E-998AFF333669}"/>
              </a:ext>
            </a:extLst>
          </p:cNvPr>
          <p:cNvSpPr/>
          <p:nvPr/>
        </p:nvSpPr>
        <p:spPr>
          <a:xfrm>
            <a:off x="6551338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F274FBD-BCC2-4802-8505-0A3E4B0E2A10}"/>
              </a:ext>
            </a:extLst>
          </p:cNvPr>
          <p:cNvSpPr/>
          <p:nvPr/>
        </p:nvSpPr>
        <p:spPr>
          <a:xfrm>
            <a:off x="6551337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3EECDB7-1E0E-4C7C-AE12-97AE4EDC94FB}"/>
              </a:ext>
            </a:extLst>
          </p:cNvPr>
          <p:cNvSpPr/>
          <p:nvPr/>
        </p:nvSpPr>
        <p:spPr>
          <a:xfrm>
            <a:off x="6551337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E77A2E5-A3F7-47B8-85CF-3C481C2E17FB}"/>
              </a:ext>
            </a:extLst>
          </p:cNvPr>
          <p:cNvSpPr/>
          <p:nvPr/>
        </p:nvSpPr>
        <p:spPr>
          <a:xfrm>
            <a:off x="6551337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6C3F1A8-ED24-4E7A-8FC7-612DCE6385C6}"/>
              </a:ext>
            </a:extLst>
          </p:cNvPr>
          <p:cNvSpPr/>
          <p:nvPr/>
        </p:nvSpPr>
        <p:spPr>
          <a:xfrm>
            <a:off x="6551336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626B64FE-9039-4682-BF02-4A9771F9272A}"/>
              </a:ext>
            </a:extLst>
          </p:cNvPr>
          <p:cNvSpPr/>
          <p:nvPr/>
        </p:nvSpPr>
        <p:spPr>
          <a:xfrm>
            <a:off x="6551335" y="1727167"/>
            <a:ext cx="1409699" cy="641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0F7D5E-27E2-4FA4-9E54-B95620049FC4}"/>
              </a:ext>
            </a:extLst>
          </p:cNvPr>
          <p:cNvGrpSpPr/>
          <p:nvPr/>
        </p:nvGrpSpPr>
        <p:grpSpPr>
          <a:xfrm>
            <a:off x="3108794" y="1180513"/>
            <a:ext cx="2671411" cy="1398538"/>
            <a:chOff x="3108794" y="1180513"/>
            <a:chExt cx="2671411" cy="139853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6E4A46-10DD-449B-BCEE-02E4F14A3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63794" y="1255886"/>
              <a:ext cx="2416411" cy="124283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494F50-3C14-44EE-BC7C-92950A9877AA}"/>
                </a:ext>
              </a:extLst>
            </p:cNvPr>
            <p:cNvSpPr/>
            <p:nvPr/>
          </p:nvSpPr>
          <p:spPr>
            <a:xfrm>
              <a:off x="3810000" y="1409700"/>
              <a:ext cx="1590675" cy="959215"/>
            </a:xfrm>
            <a:prstGeom prst="rect">
              <a:avLst/>
            </a:prstGeom>
            <a:solidFill>
              <a:srgbClr val="F9A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9457DE1-DCB7-488F-85E1-641DABC42E4D}"/>
                </a:ext>
              </a:extLst>
            </p:cNvPr>
            <p:cNvSpPr/>
            <p:nvPr/>
          </p:nvSpPr>
          <p:spPr>
            <a:xfrm>
              <a:off x="3518019" y="1575083"/>
              <a:ext cx="158631" cy="566778"/>
            </a:xfrm>
            <a:prstGeom prst="rect">
              <a:avLst/>
            </a:prstGeom>
            <a:solidFill>
              <a:srgbClr val="F9A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8" name="Title 20">
              <a:extLst>
                <a:ext uri="{FF2B5EF4-FFF2-40B4-BE49-F238E27FC236}">
                  <a16:creationId xmlns:a16="http://schemas.microsoft.com/office/drawing/2014/main" id="{954C4435-16DB-4F3F-A8A7-184392A188DC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2906678" y="1382629"/>
              <a:ext cx="1398538" cy="99430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400" b="0" dirty="0">
                  <a:latin typeface="+mn-lt"/>
                </a:rPr>
                <a:t>TICKET</a:t>
              </a:r>
              <a:endParaRPr lang="en-GB" sz="20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2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0" grpId="0" animBg="1"/>
      <p:bldP spid="61" grpId="0"/>
      <p:bldP spid="11" grpId="0" animBg="1"/>
      <p:bldP spid="11" grpId="1" animBg="1"/>
      <p:bldP spid="64" grpId="0" animBg="1"/>
      <p:bldP spid="64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83" grpId="0" animBg="1"/>
      <p:bldP spid="83" grpId="1" animBg="1"/>
      <p:bldP spid="88" grpId="0" animBg="1"/>
      <p:bldP spid="88" grpId="1" animBg="1"/>
      <p:bldP spid="92" grpId="0" animBg="1"/>
      <p:bldP spid="92" grpId="1" animBg="1"/>
      <p:bldP spid="106" grpId="0" animBg="1"/>
      <p:bldP spid="10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5690587" y="1421468"/>
            <a:ext cx="2400884" cy="1121707"/>
          </a:xfrm>
          <a:prstGeom prst="wedgeRoundRectCallout">
            <a:avLst>
              <a:gd name="adj1" fmla="val 56244"/>
              <a:gd name="adj2" fmla="val 6334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sym typeface="Roboto"/>
              </a:rPr>
              <a:t>Thank you for helping me find my seat! Click me to count the chairs.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5037FAE-CD70-434A-B31C-6A9BCC2E6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156" y="2926734"/>
            <a:ext cx="699269" cy="12428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82912F4-4A87-4727-ABD1-74E1D8E38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25" y="2926734"/>
            <a:ext cx="699269" cy="12428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CD20543-86D3-4E85-9602-D525CB664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2965" y="2926734"/>
            <a:ext cx="699269" cy="12428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68B066B-48B8-4693-BDCB-3A8174936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8506" y="2926734"/>
            <a:ext cx="699269" cy="12428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59A44AB-1E90-4619-A6D7-606435FEE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4046" y="2926734"/>
            <a:ext cx="699269" cy="12428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1C95A88-A662-47D2-917B-6BC1E0AE6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586" y="2926734"/>
            <a:ext cx="699269" cy="124283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3EBF11-DD75-45F0-B76D-861B7D44B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126" y="2926734"/>
            <a:ext cx="699269" cy="12428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AA13B56-5993-478A-AEEF-BC3853186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395" y="2926734"/>
            <a:ext cx="699269" cy="12428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2923FD1-1825-4BC8-B8BE-E2FE8A634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3665" y="2926734"/>
            <a:ext cx="699269" cy="12428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12353A1-6BC7-4AFF-AC35-48F685053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933" y="2926734"/>
            <a:ext cx="699269" cy="12428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E5FF74A-31B0-4BDD-AA78-E20CC865B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202" y="2926733"/>
            <a:ext cx="699269" cy="12428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5B94230-7135-4F2F-A801-EE7403C62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876" y="2926732"/>
            <a:ext cx="699269" cy="124283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BE5A5DE-B982-4B3A-9F9E-EFB5DAF47E27}"/>
              </a:ext>
            </a:extLst>
          </p:cNvPr>
          <p:cNvSpPr/>
          <p:nvPr/>
        </p:nvSpPr>
        <p:spPr>
          <a:xfrm>
            <a:off x="494457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49C7635-4A76-4FF7-A8F1-4C331D1CEB2E}"/>
              </a:ext>
            </a:extLst>
          </p:cNvPr>
          <p:cNvSpPr/>
          <p:nvPr/>
        </p:nvSpPr>
        <p:spPr>
          <a:xfrm>
            <a:off x="6819234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61" name="Title 20">
            <a:extLst>
              <a:ext uri="{FF2B5EF4-FFF2-40B4-BE49-F238E27FC236}">
                <a16:creationId xmlns:a16="http://schemas.microsoft.com/office/drawing/2014/main" id="{FFEB1B4C-AD10-4684-B1C4-12FB9B43275C}"/>
              </a:ext>
            </a:extLst>
          </p:cNvPr>
          <p:cNvSpPr txBox="1">
            <a:spLocks/>
          </p:cNvSpPr>
          <p:nvPr/>
        </p:nvSpPr>
        <p:spPr>
          <a:xfrm>
            <a:off x="6643934" y="3024324"/>
            <a:ext cx="778077" cy="35161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b="0" dirty="0">
                <a:latin typeface="+mn-lt"/>
              </a:rPr>
              <a:t>10</a:t>
            </a:r>
            <a:endParaRPr lang="en-GB" sz="2000" b="0" dirty="0"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46CF96F-D91B-45ED-A6B8-7DEA54B00FBC}"/>
              </a:ext>
            </a:extLst>
          </p:cNvPr>
          <p:cNvGrpSpPr/>
          <p:nvPr/>
        </p:nvGrpSpPr>
        <p:grpSpPr>
          <a:xfrm>
            <a:off x="472243" y="580848"/>
            <a:ext cx="1889632" cy="989261"/>
            <a:chOff x="3108794" y="1180513"/>
            <a:chExt cx="2671411" cy="139853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5F3EDFC-2490-49FC-8B93-D402A0C40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63794" y="1255886"/>
              <a:ext cx="2416411" cy="124283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1B5631-7BDA-4C00-B88B-06B6500CD17A}"/>
                </a:ext>
              </a:extLst>
            </p:cNvPr>
            <p:cNvSpPr/>
            <p:nvPr/>
          </p:nvSpPr>
          <p:spPr>
            <a:xfrm>
              <a:off x="3810000" y="1409700"/>
              <a:ext cx="1590675" cy="959215"/>
            </a:xfrm>
            <a:prstGeom prst="rect">
              <a:avLst/>
            </a:prstGeom>
            <a:solidFill>
              <a:srgbClr val="F9A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</a:rPr>
                <a:t>12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1A4CB1-BBD0-4FA8-9FE6-9D4AD3F33865}"/>
                </a:ext>
              </a:extLst>
            </p:cNvPr>
            <p:cNvSpPr/>
            <p:nvPr/>
          </p:nvSpPr>
          <p:spPr>
            <a:xfrm>
              <a:off x="3518019" y="1575083"/>
              <a:ext cx="158631" cy="566778"/>
            </a:xfrm>
            <a:prstGeom prst="rect">
              <a:avLst/>
            </a:prstGeom>
            <a:solidFill>
              <a:srgbClr val="F9A3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itle 20">
              <a:extLst>
                <a:ext uri="{FF2B5EF4-FFF2-40B4-BE49-F238E27FC236}">
                  <a16:creationId xmlns:a16="http://schemas.microsoft.com/office/drawing/2014/main" id="{CEA533BF-012A-4BA9-92CC-C6AF6D8C4BDD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2906678" y="1382629"/>
              <a:ext cx="1398538" cy="99430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050" b="0" dirty="0">
                  <a:latin typeface="+mn-lt"/>
                </a:rPr>
                <a:t>TICKET</a:t>
              </a:r>
              <a:endParaRPr lang="en-GB" sz="2000" b="0" dirty="0">
                <a:latin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8072280" y="2769315"/>
            <a:ext cx="787625" cy="914453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5875D1D3-E368-495D-B136-82EE91224623}"/>
              </a:ext>
            </a:extLst>
          </p:cNvPr>
          <p:cNvSpPr/>
          <p:nvPr/>
        </p:nvSpPr>
        <p:spPr>
          <a:xfrm>
            <a:off x="1193725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BB12F5-58DA-4244-A28E-ED616D087FA3}"/>
              </a:ext>
            </a:extLst>
          </p:cNvPr>
          <p:cNvSpPr/>
          <p:nvPr/>
        </p:nvSpPr>
        <p:spPr>
          <a:xfrm>
            <a:off x="1907707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B6CA2D-BE6F-48BD-89C6-CB7D062884F1}"/>
              </a:ext>
            </a:extLst>
          </p:cNvPr>
          <p:cNvSpPr/>
          <p:nvPr/>
        </p:nvSpPr>
        <p:spPr>
          <a:xfrm>
            <a:off x="2605461" y="2959494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16146D-8330-4FAD-8540-2898650591A3}"/>
              </a:ext>
            </a:extLst>
          </p:cNvPr>
          <p:cNvSpPr/>
          <p:nvPr/>
        </p:nvSpPr>
        <p:spPr>
          <a:xfrm>
            <a:off x="3321475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A68632-D572-4D20-874E-F732AF4D66BF}"/>
              </a:ext>
            </a:extLst>
          </p:cNvPr>
          <p:cNvSpPr/>
          <p:nvPr/>
        </p:nvSpPr>
        <p:spPr>
          <a:xfrm>
            <a:off x="4020743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35E07B1-2FD7-407B-B93E-81652A12BEE8}"/>
              </a:ext>
            </a:extLst>
          </p:cNvPr>
          <p:cNvSpPr/>
          <p:nvPr/>
        </p:nvSpPr>
        <p:spPr>
          <a:xfrm>
            <a:off x="4726412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68616E8-81E2-4039-9323-017D546B73CC}"/>
              </a:ext>
            </a:extLst>
          </p:cNvPr>
          <p:cNvSpPr/>
          <p:nvPr/>
        </p:nvSpPr>
        <p:spPr>
          <a:xfrm>
            <a:off x="5417807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B8124F2-D5A9-475F-9D70-30534D7BC1EA}"/>
              </a:ext>
            </a:extLst>
          </p:cNvPr>
          <p:cNvSpPr/>
          <p:nvPr/>
        </p:nvSpPr>
        <p:spPr>
          <a:xfrm>
            <a:off x="6124693" y="2953945"/>
            <a:ext cx="436954" cy="436954"/>
          </a:xfrm>
          <a:prstGeom prst="ellipse">
            <a:avLst/>
          </a:prstGeom>
          <a:solidFill>
            <a:schemeClr val="bg1"/>
          </a:solidFill>
          <a:ln w="1905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3359FF-38DA-4DDC-84F6-054A1AFEDAAB}"/>
              </a:ext>
            </a:extLst>
          </p:cNvPr>
          <p:cNvGrpSpPr/>
          <p:nvPr/>
        </p:nvGrpSpPr>
        <p:grpSpPr>
          <a:xfrm>
            <a:off x="7358107" y="2951695"/>
            <a:ext cx="778077" cy="436954"/>
            <a:chOff x="6172608" y="4482751"/>
            <a:chExt cx="778077" cy="43695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DD795BF-3B81-4A30-9A8F-AB8623BBF713}"/>
                </a:ext>
              </a:extLst>
            </p:cNvPr>
            <p:cNvSpPr/>
            <p:nvPr/>
          </p:nvSpPr>
          <p:spPr>
            <a:xfrm>
              <a:off x="6347908" y="4482751"/>
              <a:ext cx="436954" cy="4369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40" name="Title 20">
              <a:extLst>
                <a:ext uri="{FF2B5EF4-FFF2-40B4-BE49-F238E27FC236}">
                  <a16:creationId xmlns:a16="http://schemas.microsoft.com/office/drawing/2014/main" id="{526670D6-0E7E-4245-9EFB-B2C7B9018E2E}"/>
                </a:ext>
              </a:extLst>
            </p:cNvPr>
            <p:cNvSpPr txBox="1">
              <a:spLocks/>
            </p:cNvSpPr>
            <p:nvPr/>
          </p:nvSpPr>
          <p:spPr>
            <a:xfrm>
              <a:off x="6172608" y="4553130"/>
              <a:ext cx="778077" cy="351611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800" b="0" dirty="0">
                  <a:latin typeface="+mn-lt"/>
                </a:rPr>
                <a:t>11</a:t>
              </a:r>
              <a:endParaRPr lang="en-GB" sz="20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1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291539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Twelve went to visit the butterfly house. Look at all the beautiful butterflies flying around!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6919629" y="4324827"/>
            <a:ext cx="1902532" cy="2208889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4725148" y="5378415"/>
            <a:ext cx="1737266" cy="853451"/>
          </a:xfrm>
          <a:prstGeom prst="wedgeRoundRectCallout">
            <a:avLst>
              <a:gd name="adj1" fmla="val 70824"/>
              <a:gd name="adj2" fmla="val 40489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many butterflies can you see?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D1811-A1A2-407E-A396-202E62FC5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22" y="3619509"/>
            <a:ext cx="1021781" cy="8080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BB9A7F-FD9E-44CB-9AE7-3E269FC67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3441" y="1399281"/>
            <a:ext cx="1021781" cy="8080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3A5A27-0EAC-481C-986D-6D730A2B7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9653" y="1803328"/>
            <a:ext cx="1021781" cy="5925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35C6D8-8E7E-4314-980F-CE3BA46785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72000" y="3823592"/>
            <a:ext cx="1021781" cy="5925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105DD8-A4FD-4524-B6B3-2918B47A3A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810" y="2891941"/>
            <a:ext cx="938733" cy="7275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35DD93-FF33-4D56-96C4-5F9F674D5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72000" y="1567966"/>
            <a:ext cx="938733" cy="7275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C045AB0-2E20-4890-A503-84D2EBA352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127350" y="1531338"/>
            <a:ext cx="938733" cy="6523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4124F60-09FC-46C8-B63F-B6CEDA49EE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875" y="2665697"/>
            <a:ext cx="938733" cy="6523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629A93-D7DB-4B56-BC0B-5D377A4B1A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777" y="2488770"/>
            <a:ext cx="751703" cy="7189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FBF42E4-25C5-497B-BB70-5C0F68FC47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22628" y="2993615"/>
            <a:ext cx="751703" cy="71893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9884EC0-3F0D-4C96-ABB1-F41EC5AA8D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8088" y="2848237"/>
            <a:ext cx="859155" cy="59703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BE300B3-7D50-481B-913F-C69999F7CE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461299" y="1334717"/>
            <a:ext cx="859155" cy="5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AD8AD62-61A0-468F-A2AB-CCBC1808A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768409" y="815482"/>
            <a:ext cx="5258331" cy="34859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6919629" y="4324827"/>
            <a:ext cx="1902532" cy="2208889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3323206" y="4598025"/>
            <a:ext cx="3085163" cy="1721387"/>
          </a:xfrm>
          <a:prstGeom prst="wedgeRoundRectCallout">
            <a:avLst>
              <a:gd name="adj1" fmla="val 60955"/>
              <a:gd name="adj2" fmla="val -1308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many butterflies can you see on the bush? How do you know?</a:t>
            </a:r>
            <a:endParaRPr lang="en-GB" dirty="0">
              <a:solidFill>
                <a:srgbClr val="000000"/>
              </a:solidFill>
            </a:endParaRPr>
          </a:p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many can you see flying?</a:t>
            </a:r>
            <a:r>
              <a:rPr lang="en-GB" dirty="0">
                <a:solidFill>
                  <a:srgbClr val="000000"/>
                </a:solidFill>
                <a:sym typeface="Roboto"/>
              </a:rPr>
              <a:t> </a:t>
            </a: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How many can you see altogether?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BBB9A7F-FD9E-44CB-9AE7-3E269FC67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3441" y="1399281"/>
            <a:ext cx="763326" cy="60369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4124F60-09FC-46C8-B63F-B6CEDA49EE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875" y="2665697"/>
            <a:ext cx="712091" cy="494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07E56B-8DC1-4E14-9FF6-59DD8835C0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1670812" y="1619517"/>
            <a:ext cx="613610" cy="62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3F5809-C4D0-4C38-959E-2A4F663FBB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310745" y="1626914"/>
            <a:ext cx="613610" cy="627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660448-524D-444A-9B6A-E9BF5FE5F3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976095" y="1619518"/>
            <a:ext cx="613610" cy="6274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EB7FBA-1964-43AE-9170-8F86B73DD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3633086" y="1619517"/>
            <a:ext cx="613610" cy="627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C08589-56F8-4D65-ABD2-0331175AF6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4273018" y="1619517"/>
            <a:ext cx="613610" cy="6274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D49CF2-4D6D-4116-B685-93C8040A2A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1692667" y="2684762"/>
            <a:ext cx="613610" cy="6274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C5AA0C-AC9A-403B-9C83-758432708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332600" y="2692159"/>
            <a:ext cx="613610" cy="6274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D22BD7-F648-4CD8-892E-38130F90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997950" y="2684763"/>
            <a:ext cx="613610" cy="6274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4C07BE5-7A69-402C-86EC-46BE57DDA9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3654941" y="2684762"/>
            <a:ext cx="613610" cy="6274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657805-99A1-4037-B454-4456FF27C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4294873" y="2684762"/>
            <a:ext cx="613610" cy="6274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105DD8-A4FD-4524-B6B3-2918B47A3A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6211" y="1728777"/>
            <a:ext cx="757064" cy="5867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3A5A27-0EAC-481C-986D-6D730A2B7C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5237" y="2436249"/>
            <a:ext cx="634588" cy="368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D1811-A1A2-407E-A396-202E62FC5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97" y="3608067"/>
            <a:ext cx="741925" cy="58676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FBF42E4-25C5-497B-BB70-5C0F68FC4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22595" y="-836360"/>
            <a:ext cx="669607" cy="6404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C045AB0-2E20-4890-A503-84D2EBA35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127350" y="-696965"/>
            <a:ext cx="720992" cy="5010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9884EC0-3F0D-4C96-ABB1-F41EC5AA8D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340" y="-446454"/>
            <a:ext cx="554483" cy="38531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35DD93-FF33-4D56-96C4-5F9F674D5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87665" y="-810238"/>
            <a:ext cx="667270" cy="5171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BE300B3-7D50-481B-913F-C69999F7CE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41097" y="-564109"/>
            <a:ext cx="667271" cy="4636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629A93-D7DB-4B56-BC0B-5D377A4B1A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0255" y="2510887"/>
            <a:ext cx="613510" cy="5867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35C6D8-8E7E-4314-980F-CE3BA46785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680255" y="3160534"/>
            <a:ext cx="664028" cy="38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5764 -0.0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3872 -0.1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02413 0.346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11337 0.362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16424 0.333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275 -0.14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79931 0.026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5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7316 -0.052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0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25556 0.50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0335 0.475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AD8AD62-61A0-468F-A2AB-CCBC1808A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768409" y="815482"/>
            <a:ext cx="5258331" cy="34859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5286338" y="4055072"/>
            <a:ext cx="1902532" cy="2208889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3245154" y="5771106"/>
            <a:ext cx="1729072" cy="397629"/>
          </a:xfrm>
          <a:prstGeom prst="wedgeRoundRectCallout">
            <a:avLst>
              <a:gd name="adj1" fmla="val 60955"/>
              <a:gd name="adj2" fmla="val -1308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am one 10.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BBB9A7F-FD9E-44CB-9AE7-3E269FC672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3441" y="1399281"/>
            <a:ext cx="763326" cy="60369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4124F60-09FC-46C8-B63F-B6CEDA49EE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7875" y="2665697"/>
            <a:ext cx="712091" cy="494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07E56B-8DC1-4E14-9FF6-59DD8835C0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1670812" y="1619517"/>
            <a:ext cx="613610" cy="62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3F5809-C4D0-4C38-959E-2A4F663FBB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310745" y="1626914"/>
            <a:ext cx="613610" cy="627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660448-524D-444A-9B6A-E9BF5FE5F3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976095" y="1619518"/>
            <a:ext cx="613610" cy="6274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EB7FBA-1964-43AE-9170-8F86B73DD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3633086" y="1619517"/>
            <a:ext cx="613610" cy="6274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C08589-56F8-4D65-ABD2-0331175AF6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4273018" y="1619517"/>
            <a:ext cx="613610" cy="6274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D49CF2-4D6D-4116-B685-93C8040A2A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1692667" y="2684762"/>
            <a:ext cx="613610" cy="6274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C5AA0C-AC9A-403B-9C83-758432708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332600" y="2692159"/>
            <a:ext cx="613610" cy="6274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D22BD7-F648-4CD8-892E-38130F90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2997950" y="2684763"/>
            <a:ext cx="613610" cy="6274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4C07BE5-7A69-402C-86EC-46BE57DDA9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3654941" y="2684762"/>
            <a:ext cx="613610" cy="6274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657805-99A1-4037-B454-4456FF27C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7815">
            <a:off x="4294873" y="2684762"/>
            <a:ext cx="613610" cy="6274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105DD8-A4FD-4524-B6B3-2918B47A3A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398" y="1576741"/>
            <a:ext cx="757064" cy="5867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3A5A27-0EAC-481C-986D-6D730A2B7C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7725" y="1740791"/>
            <a:ext cx="634588" cy="368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D1811-A1A2-407E-A396-202E62FC5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39" y="2619732"/>
            <a:ext cx="741925" cy="58676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FBF42E4-25C5-497B-BB70-5C0F68FC4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10323" y="2640634"/>
            <a:ext cx="669607" cy="6404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C045AB0-2E20-4890-A503-84D2EBA35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09316" y="1674290"/>
            <a:ext cx="720992" cy="5010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9884EC0-3F0D-4C96-ABB1-F41EC5AA8D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846" y="2819837"/>
            <a:ext cx="554483" cy="38531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35DD93-FF33-4D56-96C4-5F9F674D5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35311" y="1640739"/>
            <a:ext cx="667270" cy="5171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BE300B3-7D50-481B-913F-C69999F7CE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1058" y="1708779"/>
            <a:ext cx="667271" cy="4636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629A93-D7DB-4B56-BC0B-5D377A4B1A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2311" y="2665697"/>
            <a:ext cx="613510" cy="58676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35C6D8-8E7E-4314-980F-CE3BA46785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62475" y="2820056"/>
            <a:ext cx="664028" cy="385095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2E7A0D7-F232-4E9B-9463-B26303767BF0}"/>
              </a:ext>
            </a:extLst>
          </p:cNvPr>
          <p:cNvSpPr/>
          <p:nvPr/>
        </p:nvSpPr>
        <p:spPr>
          <a:xfrm>
            <a:off x="7454830" y="4555826"/>
            <a:ext cx="1170272" cy="397174"/>
          </a:xfrm>
          <a:prstGeom prst="wedgeRoundRectCallout">
            <a:avLst>
              <a:gd name="adj1" fmla="val -63845"/>
              <a:gd name="adj2" fmla="val 44475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I am 2.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4AF9881-D8CB-4E29-88DD-F373C61FF05C}"/>
              </a:ext>
            </a:extLst>
          </p:cNvPr>
          <p:cNvSpPr/>
          <p:nvPr/>
        </p:nvSpPr>
        <p:spPr>
          <a:xfrm>
            <a:off x="4391657" y="3582884"/>
            <a:ext cx="1729072" cy="603690"/>
          </a:xfrm>
          <a:prstGeom prst="wedgeRoundRectCallout">
            <a:avLst>
              <a:gd name="adj1" fmla="val 35982"/>
              <a:gd name="adj2" fmla="val 7948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We make 12!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It was time for Number Twelve to go home. He started to have a funny feeling!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291" y="1599468"/>
            <a:ext cx="5899734" cy="34696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E2F38BF-6DC1-4CC9-8022-66DFC6BD9DA9}"/>
              </a:ext>
            </a:extLst>
          </p:cNvPr>
          <p:cNvGrpSpPr/>
          <p:nvPr/>
        </p:nvGrpSpPr>
        <p:grpSpPr>
          <a:xfrm>
            <a:off x="6594438" y="4090971"/>
            <a:ext cx="1902532" cy="2208889"/>
            <a:chOff x="1254183" y="2055656"/>
            <a:chExt cx="1819277" cy="20909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964FC9-CBA3-47BE-9FBC-0B220B3EC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11" name="Eyes One">
              <a:extLst>
                <a:ext uri="{FF2B5EF4-FFF2-40B4-BE49-F238E27FC236}">
                  <a16:creationId xmlns:a16="http://schemas.microsoft.com/office/drawing/2014/main" id="{8AE12452-83BD-43CC-8F60-3ABA7AD84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8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Suddenly, there was another loud bang!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1F028B-0106-49E2-B91F-882E6768E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9718" y="2294747"/>
            <a:ext cx="1978446" cy="2364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06AA10-8892-4479-B637-34CA27720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18" y="2452528"/>
            <a:ext cx="1902117" cy="220694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563F341-CB3F-4F66-9D64-AB71D30375B3}"/>
              </a:ext>
            </a:extLst>
          </p:cNvPr>
          <p:cNvSpPr/>
          <p:nvPr/>
        </p:nvSpPr>
        <p:spPr>
          <a:xfrm>
            <a:off x="5886753" y="2236482"/>
            <a:ext cx="2366681" cy="994306"/>
          </a:xfrm>
          <a:prstGeom prst="wedgeRoundRectCallout">
            <a:avLst>
              <a:gd name="adj1" fmla="val -52271"/>
              <a:gd name="adj2" fmla="val 6483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What do you think is going to happen to me now?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9876E0-9A61-4DBC-ABE5-BA3605E7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806" y="2452528"/>
            <a:ext cx="127346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37118 0.292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9" y="146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35868 0.290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1451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Number Ten and Number Two said goodbye to each other and made their way home.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9185" y="4490065"/>
            <a:ext cx="1206560" cy="20909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950" y="1473201"/>
            <a:ext cx="5899734" cy="3469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99" y="4476550"/>
            <a:ext cx="1772049" cy="21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031" y="1458617"/>
            <a:ext cx="3660318" cy="437496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75EDBFD-401D-4540-AA2B-483799361AFD}"/>
              </a:ext>
            </a:extLst>
          </p:cNvPr>
          <p:cNvSpPr/>
          <p:nvPr/>
        </p:nvSpPr>
        <p:spPr>
          <a:xfrm>
            <a:off x="1330015" y="1550230"/>
            <a:ext cx="3259582" cy="1912788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Ten. What do you notice about me? I’m off to the zoo today with my friend Number Two and I need to take some bananas with me.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F1D12DC-6B86-4F6C-B754-A48B9C969600}"/>
              </a:ext>
            </a:extLst>
          </p:cNvPr>
          <p:cNvSpPr/>
          <p:nvPr/>
        </p:nvSpPr>
        <p:spPr>
          <a:xfrm>
            <a:off x="2129703" y="2636034"/>
            <a:ext cx="2349222" cy="901851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E85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many bananas did you count?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EF0C91-9D57-42DF-BD45-D6ADD1FF6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5071" y="4465452"/>
            <a:ext cx="930676" cy="808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FDF4D2-8C96-4BE1-94C0-AA9F0E55F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0851" y="4764922"/>
            <a:ext cx="930676" cy="808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93795E-208E-4A65-9845-51425B6FC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2386" y="4249974"/>
            <a:ext cx="930676" cy="808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09A7A1-A5A4-4F1F-8275-41F38467A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5052" y="4533456"/>
            <a:ext cx="930676" cy="808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9130" y="5095317"/>
            <a:ext cx="930676" cy="8087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A603C9-9ABF-4901-8070-0B5A6E04E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251" y="4326129"/>
            <a:ext cx="930676" cy="8087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6AC607-7AFC-4464-AA83-9171C161D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6488" y="4871646"/>
            <a:ext cx="930676" cy="808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365E1F-B5D6-480E-93E9-FF38B76F1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443" y="4475864"/>
            <a:ext cx="930676" cy="808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40FA6F-130C-475E-9411-7F6738F21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507" y="4354504"/>
            <a:ext cx="930676" cy="8087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1398C0-00BD-406A-B91D-FB8FB632A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4161" y="4475864"/>
            <a:ext cx="930676" cy="808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0D7F2A-57C1-4588-95FC-E869CBB65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9720" y="4175552"/>
            <a:ext cx="1243286" cy="18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5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25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75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9897" y="562005"/>
            <a:ext cx="5803902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Can you find 12 on the number track? Click on Number Twelve to move him onto the number track.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C8DC982-AC6D-4883-96E5-F21131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12535"/>
              </p:ext>
            </p:extLst>
          </p:nvPr>
        </p:nvGraphicFramePr>
        <p:xfrm>
          <a:off x="6375400" y="295985"/>
          <a:ext cx="1587500" cy="623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1919792066"/>
                    </a:ext>
                  </a:extLst>
                </a:gridCol>
              </a:tblGrid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7927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4726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64654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23796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787937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79530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31175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97063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52544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566514"/>
                  </a:ext>
                </a:extLst>
              </a:tr>
              <a:tr h="5668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45253"/>
                  </a:ext>
                </a:extLst>
              </a:tr>
            </a:tbl>
          </a:graphicData>
        </a:graphic>
      </p:graphicFrame>
      <p:sp>
        <p:nvSpPr>
          <p:cNvPr id="9" name="Title 20">
            <a:extLst>
              <a:ext uri="{FF2B5EF4-FFF2-40B4-BE49-F238E27FC236}">
                <a16:creationId xmlns:a16="http://schemas.microsoft.com/office/drawing/2014/main" id="{CB3CAD26-1720-4C62-9DEE-1DD9AEBEBBF1}"/>
              </a:ext>
            </a:extLst>
          </p:cNvPr>
          <p:cNvSpPr txBox="1">
            <a:spLocks/>
          </p:cNvSpPr>
          <p:nvPr/>
        </p:nvSpPr>
        <p:spPr>
          <a:xfrm>
            <a:off x="4241799" y="97895"/>
            <a:ext cx="5803902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20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id="{D1EB8179-29D7-4D19-B493-B84C65A065E6}"/>
              </a:ext>
            </a:extLst>
          </p:cNvPr>
          <p:cNvSpPr txBox="1">
            <a:spLocks/>
          </p:cNvSpPr>
          <p:nvPr/>
        </p:nvSpPr>
        <p:spPr>
          <a:xfrm>
            <a:off x="6578599" y="885296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699CF"/>
                </a:solidFill>
                <a:latin typeface="+mn-lt"/>
              </a:rPr>
              <a:t>19</a:t>
            </a:r>
            <a:endParaRPr lang="en-GB" sz="2000" b="0" dirty="0">
              <a:solidFill>
                <a:srgbClr val="9699CF"/>
              </a:solidFill>
              <a:latin typeface="+mn-lt"/>
            </a:endParaRP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D497D18F-EA94-4A72-ACF8-B0073732D042}"/>
              </a:ext>
            </a:extLst>
          </p:cNvPr>
          <p:cNvSpPr txBox="1">
            <a:spLocks/>
          </p:cNvSpPr>
          <p:nvPr/>
        </p:nvSpPr>
        <p:spPr>
          <a:xfrm>
            <a:off x="6553199" y="1473201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12A79B"/>
                </a:solidFill>
                <a:latin typeface="+mn-lt"/>
              </a:rPr>
              <a:t>18</a:t>
            </a:r>
            <a:endParaRPr lang="en-GB" sz="2000" b="0" dirty="0">
              <a:solidFill>
                <a:srgbClr val="12A79B"/>
              </a:solidFill>
              <a:latin typeface="+mn-lt"/>
            </a:endParaRP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F8554028-90E7-4E0F-861A-3463F35ADFA0}"/>
              </a:ext>
            </a:extLst>
          </p:cNvPr>
          <p:cNvSpPr txBox="1">
            <a:spLocks/>
          </p:cNvSpPr>
          <p:nvPr/>
        </p:nvSpPr>
        <p:spPr>
          <a:xfrm>
            <a:off x="6553199" y="202042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ECC81"/>
                </a:solidFill>
                <a:latin typeface="+mn-lt"/>
              </a:rPr>
              <a:t>17</a:t>
            </a:r>
            <a:endParaRPr lang="en-GB" sz="2000" b="0" dirty="0">
              <a:solidFill>
                <a:srgbClr val="FECC81"/>
              </a:solidFill>
              <a:latin typeface="+mn-lt"/>
            </a:endParaRP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B7AFFE74-C1D3-4994-96F9-36674C4569ED}"/>
              </a:ext>
            </a:extLst>
          </p:cNvPr>
          <p:cNvSpPr txBox="1">
            <a:spLocks/>
          </p:cNvSpPr>
          <p:nvPr/>
        </p:nvSpPr>
        <p:spPr>
          <a:xfrm>
            <a:off x="6553199" y="2570780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7CC3E1"/>
                </a:solidFill>
                <a:latin typeface="+mn-lt"/>
              </a:rPr>
              <a:t>16</a:t>
            </a:r>
            <a:endParaRPr lang="en-GB" sz="2000" b="0" dirty="0">
              <a:solidFill>
                <a:srgbClr val="7CC3E1"/>
              </a:solidFill>
              <a:latin typeface="+mn-lt"/>
            </a:endParaRPr>
          </a:p>
        </p:txBody>
      </p:sp>
      <p:sp>
        <p:nvSpPr>
          <p:cNvPr id="15" name="Title 20">
            <a:extLst>
              <a:ext uri="{FF2B5EF4-FFF2-40B4-BE49-F238E27FC236}">
                <a16:creationId xmlns:a16="http://schemas.microsoft.com/office/drawing/2014/main" id="{DE749FFF-0B40-4275-8DCB-FC7106B3B041}"/>
              </a:ext>
            </a:extLst>
          </p:cNvPr>
          <p:cNvSpPr txBox="1">
            <a:spLocks/>
          </p:cNvSpPr>
          <p:nvPr/>
        </p:nvSpPr>
        <p:spPr>
          <a:xfrm>
            <a:off x="6553198" y="315868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AED479"/>
                </a:solidFill>
                <a:latin typeface="+mn-lt"/>
              </a:rPr>
              <a:t>15</a:t>
            </a:r>
            <a:endParaRPr lang="en-GB" sz="2000" b="0" dirty="0">
              <a:solidFill>
                <a:srgbClr val="AED479"/>
              </a:solidFill>
              <a:latin typeface="+mn-lt"/>
            </a:endParaRPr>
          </a:p>
        </p:txBody>
      </p:sp>
      <p:sp>
        <p:nvSpPr>
          <p:cNvPr id="16" name="Title 20">
            <a:extLst>
              <a:ext uri="{FF2B5EF4-FFF2-40B4-BE49-F238E27FC236}">
                <a16:creationId xmlns:a16="http://schemas.microsoft.com/office/drawing/2014/main" id="{09EB77AF-5970-49A6-ADB3-CD40F31E4BD2}"/>
              </a:ext>
            </a:extLst>
          </p:cNvPr>
          <p:cNvSpPr txBox="1">
            <a:spLocks/>
          </p:cNvSpPr>
          <p:nvPr/>
        </p:nvSpPr>
        <p:spPr>
          <a:xfrm>
            <a:off x="6553197" y="3700991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C5ACD3"/>
                </a:solidFill>
                <a:latin typeface="+mn-lt"/>
              </a:rPr>
              <a:t>14</a:t>
            </a:r>
            <a:endParaRPr lang="en-GB" sz="2000" b="0" dirty="0">
              <a:solidFill>
                <a:srgbClr val="C5ACD3"/>
              </a:solidFill>
              <a:latin typeface="+mn-lt"/>
            </a:endParaRP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B6E0A385-DC46-45E3-A052-141A7F7A7EA2}"/>
              </a:ext>
            </a:extLst>
          </p:cNvPr>
          <p:cNvSpPr txBox="1">
            <a:spLocks/>
          </p:cNvSpPr>
          <p:nvPr/>
        </p:nvSpPr>
        <p:spPr>
          <a:xfrm>
            <a:off x="6553197" y="4247708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FFE76B"/>
                </a:solidFill>
                <a:latin typeface="+mn-lt"/>
              </a:rPr>
              <a:t>13</a:t>
            </a:r>
            <a:endParaRPr lang="en-GB" sz="2000" b="0" dirty="0">
              <a:solidFill>
                <a:srgbClr val="FFE76B"/>
              </a:solidFill>
              <a:latin typeface="+mn-lt"/>
            </a:endParaRPr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id="{4740E1FC-BDD3-49A6-AA3B-C7A51A7203FE}"/>
              </a:ext>
            </a:extLst>
          </p:cNvPr>
          <p:cNvSpPr txBox="1">
            <a:spLocks/>
          </p:cNvSpPr>
          <p:nvPr/>
        </p:nvSpPr>
        <p:spPr>
          <a:xfrm>
            <a:off x="6553196" y="5417074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9DDCF9"/>
                </a:solidFill>
                <a:latin typeface="+mn-lt"/>
              </a:rPr>
              <a:t>11</a:t>
            </a:r>
            <a:endParaRPr lang="en-GB" sz="2000" b="0" dirty="0">
              <a:solidFill>
                <a:srgbClr val="9DDCF9"/>
              </a:solidFill>
              <a:latin typeface="+mn-lt"/>
            </a:endParaRPr>
          </a:p>
        </p:txBody>
      </p:sp>
      <p:sp>
        <p:nvSpPr>
          <p:cNvPr id="22" name="Title 20">
            <a:extLst>
              <a:ext uri="{FF2B5EF4-FFF2-40B4-BE49-F238E27FC236}">
                <a16:creationId xmlns:a16="http://schemas.microsoft.com/office/drawing/2014/main" id="{17D5269D-98B1-461E-AD91-EB51CFB97921}"/>
              </a:ext>
            </a:extLst>
          </p:cNvPr>
          <p:cNvSpPr txBox="1">
            <a:spLocks/>
          </p:cNvSpPr>
          <p:nvPr/>
        </p:nvSpPr>
        <p:spPr>
          <a:xfrm>
            <a:off x="6553195" y="5998535"/>
            <a:ext cx="1130301" cy="58790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200" b="0" dirty="0">
                <a:solidFill>
                  <a:srgbClr val="EA5B6A"/>
                </a:solidFill>
                <a:latin typeface="+mn-lt"/>
              </a:rPr>
              <a:t>10</a:t>
            </a:r>
            <a:endParaRPr lang="en-GB" sz="2000" b="0" dirty="0">
              <a:solidFill>
                <a:srgbClr val="EA5B6A"/>
              </a:solidFill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0EFBC3-DDDD-41A6-908B-BF32D4C8ED59}"/>
              </a:ext>
            </a:extLst>
          </p:cNvPr>
          <p:cNvGrpSpPr/>
          <p:nvPr/>
        </p:nvGrpSpPr>
        <p:grpSpPr>
          <a:xfrm>
            <a:off x="697830" y="4396355"/>
            <a:ext cx="1587500" cy="1843129"/>
            <a:chOff x="1254183" y="2055656"/>
            <a:chExt cx="1819277" cy="209099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B30F835-F95B-4EBD-B426-56735B99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28" name="Eyes One">
              <a:extLst>
                <a:ext uri="{FF2B5EF4-FFF2-40B4-BE49-F238E27FC236}">
                  <a16:creationId xmlns:a16="http://schemas.microsoft.com/office/drawing/2014/main" id="{C600814A-1A7F-473D-B388-1CA515ECA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FBB65D-CAA4-4AE9-B14E-9A598FA729FB}"/>
              </a:ext>
            </a:extLst>
          </p:cNvPr>
          <p:cNvGrpSpPr/>
          <p:nvPr/>
        </p:nvGrpSpPr>
        <p:grpSpPr>
          <a:xfrm>
            <a:off x="1178825" y="5295941"/>
            <a:ext cx="483270" cy="561089"/>
            <a:chOff x="1254183" y="2055656"/>
            <a:chExt cx="1819277" cy="209099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8FE545-EFEC-48F0-88B1-6F6E4CC7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31" name="Eyes One">
              <a:extLst>
                <a:ext uri="{FF2B5EF4-FFF2-40B4-BE49-F238E27FC236}">
                  <a16:creationId xmlns:a16="http://schemas.microsoft.com/office/drawing/2014/main" id="{AF44BEDC-7F60-4B7B-8B97-280ACF356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2B773B-F5FC-4271-8BF6-6D849CF61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38" y="4809111"/>
            <a:ext cx="470209" cy="5662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76C3C1-AA68-497D-9559-8CF8C70600F8}"/>
              </a:ext>
            </a:extLst>
          </p:cNvPr>
          <p:cNvSpPr/>
          <p:nvPr/>
        </p:nvSpPr>
        <p:spPr>
          <a:xfrm>
            <a:off x="1990146" y="2207375"/>
            <a:ext cx="3151539" cy="19934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Which number comes before number 12? Which number comes after number 12? Can you spot any patterns when you look at the number track?</a:t>
            </a:r>
          </a:p>
        </p:txBody>
      </p:sp>
    </p:spTree>
    <p:extLst>
      <p:ext uri="{BB962C8B-B14F-4D97-AF65-F5344CB8AC3E}">
        <p14:creationId xmlns:p14="http://schemas.microsoft.com/office/powerpoint/2010/main" val="36342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629 -0.068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1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Two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5955" y="1458617"/>
            <a:ext cx="2524470" cy="437496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75EDBFD-401D-4540-AA2B-483799361AFD}"/>
              </a:ext>
            </a:extLst>
          </p:cNvPr>
          <p:cNvSpPr/>
          <p:nvPr/>
        </p:nvSpPr>
        <p:spPr>
          <a:xfrm>
            <a:off x="2779622" y="1656600"/>
            <a:ext cx="2379215" cy="1101550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Hello, I am Number Two. What do you notice about me?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F1D12DC-6B86-4F6C-B754-A48B9C969600}"/>
              </a:ext>
            </a:extLst>
          </p:cNvPr>
          <p:cNvSpPr/>
          <p:nvPr/>
        </p:nvSpPr>
        <p:spPr>
          <a:xfrm>
            <a:off x="2645923" y="1377582"/>
            <a:ext cx="2622256" cy="2051417"/>
          </a:xfrm>
          <a:prstGeom prst="wedgeRoundRectCallout">
            <a:avLst>
              <a:gd name="adj1" fmla="val 51182"/>
              <a:gd name="adj2" fmla="val 60403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I’m off to the zoo today with my friend Number Ten and I need to take some bananas with me. How many bananas do I have?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7370" y="4797001"/>
            <a:ext cx="930676" cy="8087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6AC607-7AFC-4464-AA83-9171C161D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885" y="4275127"/>
            <a:ext cx="930676" cy="8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Number Ten and Number Two arrived at the zoo at the same time. They were so excited to see each other, they both had a funny feeling. There were was a loud bang and…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9185" y="4490065"/>
            <a:ext cx="1206560" cy="20909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891" y="1599468"/>
            <a:ext cx="5899734" cy="34696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99" y="4476550"/>
            <a:ext cx="1772049" cy="21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>
                <a:latin typeface="+mn-lt"/>
              </a:rPr>
              <a:t>…something magical happened!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458C4189-2EDE-4020-AFE5-67A3B03FB7B2}"/>
              </a:ext>
            </a:extLst>
          </p:cNvPr>
          <p:cNvSpPr/>
          <p:nvPr/>
        </p:nvSpPr>
        <p:spPr>
          <a:xfrm>
            <a:off x="1305018" y="1367161"/>
            <a:ext cx="6711518" cy="4847208"/>
          </a:xfrm>
          <a:prstGeom prst="irregularSeal1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Ten">
            <a:extLst>
              <a:ext uri="{FF2B5EF4-FFF2-40B4-BE49-F238E27FC236}">
                <a16:creationId xmlns:a16="http://schemas.microsoft.com/office/drawing/2014/main" id="{E496C16B-DA53-4BCC-BA99-CD12ECC8A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4914" y="2768991"/>
            <a:ext cx="1386625" cy="1657354"/>
          </a:xfrm>
          <a:prstGeom prst="rect">
            <a:avLst/>
          </a:prstGeom>
        </p:spPr>
      </p:pic>
      <p:pic>
        <p:nvPicPr>
          <p:cNvPr id="4" name="Original 2">
            <a:extLst>
              <a:ext uri="{FF2B5EF4-FFF2-40B4-BE49-F238E27FC236}">
                <a16:creationId xmlns:a16="http://schemas.microsoft.com/office/drawing/2014/main" id="{66C33FF8-2450-4221-8C74-5C9DE63AE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2463" y="2810080"/>
            <a:ext cx="932627" cy="1616265"/>
          </a:xfrm>
          <a:prstGeom prst="rect">
            <a:avLst/>
          </a:prstGeom>
        </p:spPr>
      </p:pic>
      <p:pic>
        <p:nvPicPr>
          <p:cNvPr id="9" name="One">
            <a:extLst>
              <a:ext uri="{FF2B5EF4-FFF2-40B4-BE49-F238E27FC236}">
                <a16:creationId xmlns:a16="http://schemas.microsoft.com/office/drawing/2014/main" id="{2BB9B4FA-2C05-46D4-8127-53ED03E653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98"/>
          <a:stretch/>
        </p:blipFill>
        <p:spPr>
          <a:xfrm>
            <a:off x="2804914" y="2768991"/>
            <a:ext cx="371645" cy="1657354"/>
          </a:xfrm>
          <a:prstGeom prst="rect">
            <a:avLst/>
          </a:prstGeom>
        </p:spPr>
      </p:pic>
      <p:pic>
        <p:nvPicPr>
          <p:cNvPr id="11" name="Eyes One">
            <a:extLst>
              <a:ext uri="{FF2B5EF4-FFF2-40B4-BE49-F238E27FC236}">
                <a16:creationId xmlns:a16="http://schemas.microsoft.com/office/drawing/2014/main" id="{443678FF-986B-4705-BFCF-37C5754B30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r="-2125"/>
          <a:stretch/>
        </p:blipFill>
        <p:spPr>
          <a:xfrm>
            <a:off x="2800739" y="3140529"/>
            <a:ext cx="375820" cy="1285816"/>
          </a:xfrm>
          <a:prstGeom prst="rect">
            <a:avLst/>
          </a:prstGeom>
        </p:spPr>
      </p:pic>
      <p:pic>
        <p:nvPicPr>
          <p:cNvPr id="12" name="New 2">
            <a:extLst>
              <a:ext uri="{FF2B5EF4-FFF2-40B4-BE49-F238E27FC236}">
                <a16:creationId xmlns:a16="http://schemas.microsoft.com/office/drawing/2014/main" id="{BBAD1DD4-B68A-494A-90F1-85FDBA462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5799" y="2810080"/>
            <a:ext cx="932627" cy="161626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E1C6CB2-9288-46A5-BDCC-7B2259A82A99}"/>
              </a:ext>
            </a:extLst>
          </p:cNvPr>
          <p:cNvSpPr/>
          <p:nvPr/>
        </p:nvSpPr>
        <p:spPr>
          <a:xfrm>
            <a:off x="5443520" y="3039103"/>
            <a:ext cx="2484523" cy="475225"/>
          </a:xfrm>
          <a:prstGeom prst="wedgeRoundRectCallout">
            <a:avLst>
              <a:gd name="adj1" fmla="val -45639"/>
              <a:gd name="adj2" fmla="val 87014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 am Number Twelve.</a:t>
            </a:r>
          </a:p>
        </p:txBody>
      </p:sp>
    </p:spTree>
    <p:extLst>
      <p:ext uri="{BB962C8B-B14F-4D97-AF65-F5344CB8AC3E}">
        <p14:creationId xmlns:p14="http://schemas.microsoft.com/office/powerpoint/2010/main" val="2461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2222E-6 1.85185E-6 L -0.1901 3.703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3.7037E-6 L 0.12465 3.703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88889E-6 -3.7037E-7 L 0.12795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478895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Number Twelve looked at the sign. He had to pay 12p to enter the zoo.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958" y="1473201"/>
            <a:ext cx="4919350" cy="28931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1537187" y="2275312"/>
            <a:ext cx="1819277" cy="2090998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BB88E9D-66D9-439E-9D80-D570CD021714}"/>
              </a:ext>
            </a:extLst>
          </p:cNvPr>
          <p:cNvSpPr/>
          <p:nvPr/>
        </p:nvSpPr>
        <p:spPr>
          <a:xfrm>
            <a:off x="5420695" y="2391356"/>
            <a:ext cx="1285875" cy="6381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Entry 12p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612528" y="1308992"/>
            <a:ext cx="2037235" cy="966320"/>
          </a:xfrm>
          <a:prstGeom prst="wedgeRoundRectCallout">
            <a:avLst>
              <a:gd name="adj1" fmla="val 25042"/>
              <a:gd name="adj2" fmla="val 79190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Can you help me work out which purse I need?</a:t>
            </a:r>
          </a:p>
        </p:txBody>
      </p:sp>
      <p:grpSp>
        <p:nvGrpSpPr>
          <p:cNvPr id="9" name="13 pennies">
            <a:extLst>
              <a:ext uri="{FF2B5EF4-FFF2-40B4-BE49-F238E27FC236}">
                <a16:creationId xmlns:a16="http://schemas.microsoft.com/office/drawing/2014/main" id="{C7947864-4031-4E1D-9489-828585BD0B2C}"/>
              </a:ext>
            </a:extLst>
          </p:cNvPr>
          <p:cNvGrpSpPr/>
          <p:nvPr/>
        </p:nvGrpSpPr>
        <p:grpSpPr>
          <a:xfrm>
            <a:off x="1301808" y="4575661"/>
            <a:ext cx="2240758" cy="2031962"/>
            <a:chOff x="1301808" y="4575661"/>
            <a:chExt cx="2240758" cy="20319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294861-3D96-4BEB-99CB-858338936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1808" y="4622712"/>
              <a:ext cx="2037235" cy="166183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502031F-A449-48CC-91F4-84D1CFA5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5331" y="4575661"/>
              <a:ext cx="2037235" cy="14405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35C30E-776B-433A-A1AA-36D37AF4D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5331" y="5167063"/>
              <a:ext cx="2037235" cy="14405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AC81D1-B931-40E9-989A-ECB2522F6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1146" y="5131684"/>
              <a:ext cx="215871" cy="21559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CFB575E-EA77-4702-BB7B-C5EAB2E95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28130" y="5134861"/>
              <a:ext cx="215871" cy="21559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63EF572-C477-47AB-AE16-5E87F871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31915" y="5131684"/>
              <a:ext cx="215871" cy="21559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4165504-972A-40BC-A8C8-D26A8CB2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33841" y="5131684"/>
              <a:ext cx="215871" cy="21559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6AC03D-1159-45F1-A8EC-825D64AA1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8506" y="5131684"/>
              <a:ext cx="215871" cy="21559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C2C53F5-3CD5-4257-BDBE-FDB3092A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1146" y="5371852"/>
              <a:ext cx="215871" cy="21559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FD4EF7-DD74-49B6-88AB-A8D6E7AB4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28129" y="5371852"/>
              <a:ext cx="215871" cy="21559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ABF1931-1610-4D06-9162-AD86800A0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30955" y="5371852"/>
              <a:ext cx="215871" cy="21559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C2E5E6F-51F0-4523-8D6A-7DCF7CB7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33841" y="5371148"/>
              <a:ext cx="215871" cy="21559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94BCA5B-249C-4BB0-8657-F3DDBF90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8506" y="5371148"/>
              <a:ext cx="215871" cy="21559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2219DF-8EAD-4FC4-B8FF-93D1B674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3034" y="5725550"/>
              <a:ext cx="215871" cy="21559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6D8CBA4-5EC2-4B49-8BBD-5BD03F15F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0017" y="5725550"/>
              <a:ext cx="215871" cy="21559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A13FCE7-D53C-4100-B71C-EEC5F7349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32843" y="5725550"/>
              <a:ext cx="215871" cy="215592"/>
            </a:xfrm>
            <a:prstGeom prst="rect">
              <a:avLst/>
            </a:prstGeom>
          </p:spPr>
        </p:pic>
      </p:grpSp>
      <p:grpSp>
        <p:nvGrpSpPr>
          <p:cNvPr id="10" name="12 pennies">
            <a:extLst>
              <a:ext uri="{FF2B5EF4-FFF2-40B4-BE49-F238E27FC236}">
                <a16:creationId xmlns:a16="http://schemas.microsoft.com/office/drawing/2014/main" id="{E66EC2EC-C99E-45A1-9C32-55BA4EE47AED}"/>
              </a:ext>
            </a:extLst>
          </p:cNvPr>
          <p:cNvGrpSpPr/>
          <p:nvPr/>
        </p:nvGrpSpPr>
        <p:grpSpPr>
          <a:xfrm>
            <a:off x="3509228" y="4575661"/>
            <a:ext cx="2241872" cy="2031962"/>
            <a:chOff x="3509228" y="4575661"/>
            <a:chExt cx="2241872" cy="20319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4513F6-9463-4962-8021-2378522C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9228" y="4622712"/>
              <a:ext cx="2037235" cy="16618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0E1AF1-3DCA-4C06-8176-0B0056B1E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3865" y="4575661"/>
              <a:ext cx="2037235" cy="1440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8FE072-ECF2-457D-8522-9829296E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3865" y="5167063"/>
              <a:ext cx="2037235" cy="1440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D3D356C-39A7-4C44-B548-FDD642E2A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8199" y="5131684"/>
              <a:ext cx="215871" cy="21559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C3F5D9-21AB-4D7D-BEFA-ADAA89E9F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5183" y="5134861"/>
              <a:ext cx="215871" cy="21559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8B7FF17-405B-44C0-8A97-52300A92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968" y="5131684"/>
              <a:ext cx="215871" cy="21559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7970362-48D7-4C47-839E-871E19752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0894" y="5131684"/>
              <a:ext cx="215871" cy="21559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AB0A13E-AC6E-4BE2-A9B5-33AE38C4D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5559" y="5131684"/>
              <a:ext cx="215871" cy="21559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EDCBEF9-1884-4AAE-A289-F78A3110B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8199" y="5371852"/>
              <a:ext cx="215871" cy="21559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3E755E6-92D2-400B-A087-97BB6DD82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5182" y="5371852"/>
              <a:ext cx="215871" cy="2155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65287FB-8DDF-4886-9EB7-DF3B408EC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008" y="5371852"/>
              <a:ext cx="215871" cy="21559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1BBC916-F098-4C88-A6C1-85589759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0894" y="5371148"/>
              <a:ext cx="215871" cy="21559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FB50EF9-5701-4D47-8839-0D952F245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5559" y="5371148"/>
              <a:ext cx="215871" cy="21559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C195C36-B602-4C68-96B4-36F827AFE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0087" y="5725550"/>
              <a:ext cx="215871" cy="21559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0FB6386-F744-4FC6-8CEC-988ABBBA2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7070" y="5725550"/>
              <a:ext cx="215871" cy="215592"/>
            </a:xfrm>
            <a:prstGeom prst="rect">
              <a:avLst/>
            </a:prstGeom>
          </p:spPr>
        </p:pic>
      </p:grpSp>
      <p:grpSp>
        <p:nvGrpSpPr>
          <p:cNvPr id="59" name="11 pennies">
            <a:extLst>
              <a:ext uri="{FF2B5EF4-FFF2-40B4-BE49-F238E27FC236}">
                <a16:creationId xmlns:a16="http://schemas.microsoft.com/office/drawing/2014/main" id="{F363FF1C-5C05-42C7-9E1E-99E9CABAC6A1}"/>
              </a:ext>
            </a:extLst>
          </p:cNvPr>
          <p:cNvGrpSpPr/>
          <p:nvPr/>
        </p:nvGrpSpPr>
        <p:grpSpPr>
          <a:xfrm>
            <a:off x="5716647" y="4575661"/>
            <a:ext cx="2245519" cy="2031962"/>
            <a:chOff x="5716647" y="4575661"/>
            <a:chExt cx="2245519" cy="20319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92F4375-A6F1-4E92-B0D9-6578429BA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6647" y="4622712"/>
              <a:ext cx="2037235" cy="16618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F1B500-8435-4A77-905B-C320E3C9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4931" y="4575661"/>
              <a:ext cx="2037235" cy="14405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8F9659-A29A-454E-8838-255D7E6C2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4931" y="5167063"/>
              <a:ext cx="2037235" cy="14405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C8E0081-04C2-4E76-B2BD-615435C45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48148" y="5131684"/>
              <a:ext cx="215871" cy="21559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0081D68-F3A5-4053-A981-A16302F0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5132" y="5134861"/>
              <a:ext cx="215871" cy="21559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4D4F115-DAEB-4ED0-90BE-777DD8581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8917" y="5131684"/>
              <a:ext cx="215871" cy="21559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AB65483-D553-4AF4-95FA-07D7063E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0843" y="5131684"/>
              <a:ext cx="215871" cy="21559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E031986-2875-4CB4-BA61-3EF201F9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45508" y="5131684"/>
              <a:ext cx="215871" cy="21559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183E05C-CB2F-4ECE-9E47-22E98D0D4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48148" y="5371852"/>
              <a:ext cx="215871" cy="21559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914030A-C495-4F08-8977-A425BD704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5131" y="5371852"/>
              <a:ext cx="215871" cy="21559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E2A673F-E165-4833-9919-5125819B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7957" y="5371852"/>
              <a:ext cx="215871" cy="21559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DFAA113-B110-4A91-8C2E-3084A3FB4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0843" y="5371148"/>
              <a:ext cx="215871" cy="21559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60A36F0-22E5-46C2-8C56-B53F299E1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45508" y="5371148"/>
              <a:ext cx="215871" cy="215592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5C565CA-6205-417D-B3D3-7B15CCC0C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50036" y="5725550"/>
              <a:ext cx="215871" cy="215592"/>
            </a:xfrm>
            <a:prstGeom prst="rect">
              <a:avLst/>
            </a:prstGeom>
          </p:spPr>
        </p:pic>
      </p:grp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2C9F7A0C-30CD-4291-9225-10E5CC718ABF}"/>
              </a:ext>
            </a:extLst>
          </p:cNvPr>
          <p:cNvSpPr/>
          <p:nvPr/>
        </p:nvSpPr>
        <p:spPr>
          <a:xfrm>
            <a:off x="826842" y="1319692"/>
            <a:ext cx="1768913" cy="875158"/>
          </a:xfrm>
          <a:prstGeom prst="wedgeRoundRectCallout">
            <a:avLst>
              <a:gd name="adj1" fmla="val 25042"/>
              <a:gd name="adj2" fmla="val 79190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Let’s have fun at the zoo!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3FA7D68E-0DC8-4748-A28A-B2244F669619}"/>
              </a:ext>
            </a:extLst>
          </p:cNvPr>
          <p:cNvSpPr/>
          <p:nvPr/>
        </p:nvSpPr>
        <p:spPr>
          <a:xfrm>
            <a:off x="1144742" y="1876138"/>
            <a:ext cx="1339415" cy="480143"/>
          </a:xfrm>
          <a:prstGeom prst="wedgeRoundRectCallout">
            <a:avLst>
              <a:gd name="adj1" fmla="val 25042"/>
              <a:gd name="adj2" fmla="val 79190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8" name="Arrow: Right 7">
            <a:hlinkClick r:id="rId8" action="ppaction://hlinksldjump"/>
            <a:extLst>
              <a:ext uri="{FF2B5EF4-FFF2-40B4-BE49-F238E27FC236}">
                <a16:creationId xmlns:a16="http://schemas.microsoft.com/office/drawing/2014/main" id="{CE2603FA-D758-48DD-837C-1864F49C7909}"/>
              </a:ext>
            </a:extLst>
          </p:cNvPr>
          <p:cNvSpPr/>
          <p:nvPr/>
        </p:nvSpPr>
        <p:spPr>
          <a:xfrm>
            <a:off x="8064230" y="6118698"/>
            <a:ext cx="746394" cy="408562"/>
          </a:xfrm>
          <a:prstGeom prst="rightArrow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2759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60" grpId="0" animBg="1"/>
      <p:bldP spid="61" grpId="0" animBg="1"/>
      <p:bldP spid="61" grpId="1" animBg="1"/>
      <p:bldP spid="61" grpId="2" animBg="1"/>
      <p:bldP spid="61" grpId="3" animBg="1"/>
      <p:bldP spid="61" grpId="4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6723081" y="711772"/>
            <a:ext cx="1819277" cy="2090998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3292713" y="573454"/>
            <a:ext cx="3112232" cy="1914374"/>
          </a:xfrm>
          <a:prstGeom prst="wedgeRoundRectCallout">
            <a:avLst>
              <a:gd name="adj1" fmla="val 56172"/>
              <a:gd name="adj2" fmla="val 46778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434343"/>
                </a:solidFill>
                <a:ea typeface="Roboto"/>
                <a:cs typeface="Roboto"/>
                <a:sym typeface="Roboto"/>
              </a:rPr>
              <a:t>That’s right! There are 12 pennies in this purse.</a:t>
            </a:r>
            <a:endParaRPr lang="en-GB" dirty="0">
              <a:solidFill>
                <a:srgbClr val="434343"/>
              </a:solidFill>
            </a:endParaRPr>
          </a:p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rgbClr val="434343"/>
                </a:solidFill>
                <a:ea typeface="Roboto"/>
                <a:cs typeface="Roboto"/>
                <a:sym typeface="Roboto"/>
              </a:rPr>
              <a:t>We can make 12p another way - click me to take a look. Talk about what you can see this time.</a:t>
            </a:r>
            <a:endParaRPr lang="en-GB" dirty="0">
              <a:solidFill>
                <a:srgbClr val="434343"/>
              </a:solidFill>
            </a:endParaRPr>
          </a:p>
        </p:txBody>
      </p:sp>
      <p:grpSp>
        <p:nvGrpSpPr>
          <p:cNvPr id="10" name="12 pennies">
            <a:extLst>
              <a:ext uri="{FF2B5EF4-FFF2-40B4-BE49-F238E27FC236}">
                <a16:creationId xmlns:a16="http://schemas.microsoft.com/office/drawing/2014/main" id="{E66EC2EC-C99E-45A1-9C32-55BA4EE47AED}"/>
              </a:ext>
            </a:extLst>
          </p:cNvPr>
          <p:cNvGrpSpPr/>
          <p:nvPr/>
        </p:nvGrpSpPr>
        <p:grpSpPr>
          <a:xfrm>
            <a:off x="640745" y="2829922"/>
            <a:ext cx="4274322" cy="3874112"/>
            <a:chOff x="3509229" y="4575661"/>
            <a:chExt cx="2241871" cy="20319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4513F6-9463-4962-8021-2378522C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09229" y="4622712"/>
              <a:ext cx="2037234" cy="16618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0E1AF1-3DCA-4C06-8176-0B0056B1E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3865" y="4575661"/>
              <a:ext cx="2037235" cy="14405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8FE072-ECF2-457D-8522-9829296E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3865" y="5167063"/>
              <a:ext cx="2037235" cy="144056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D3D356C-39A7-4C44-B548-FDD642E2A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8199" y="5131684"/>
              <a:ext cx="215871" cy="21559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9C3F5D9-21AB-4D7D-BEFA-ADAA89E9F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5183" y="5134861"/>
              <a:ext cx="215871" cy="21559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8B7FF17-405B-44C0-8A97-52300A92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968" y="5131684"/>
              <a:ext cx="215871" cy="21559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7970362-48D7-4C47-839E-871E19752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0894" y="5131684"/>
              <a:ext cx="215871" cy="21559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AB0A13E-AC6E-4BE2-A9B5-33AE38C4D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5559" y="5131684"/>
              <a:ext cx="215871" cy="21559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EDCBEF9-1884-4AAE-A289-F78A3110B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8199" y="5371852"/>
              <a:ext cx="215871" cy="21559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3E755E6-92D2-400B-A087-97BB6DD82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5182" y="5371852"/>
              <a:ext cx="215871" cy="2155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65287FB-8DDF-4886-9EB7-DF3B408EC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8008" y="5371852"/>
              <a:ext cx="215871" cy="21559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1BBC916-F098-4C88-A6C1-85589759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0894" y="5371148"/>
              <a:ext cx="215871" cy="21559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FB50EF9-5701-4D47-8839-0D952F245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5559" y="5371148"/>
              <a:ext cx="215871" cy="21559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C195C36-B602-4C68-96B4-36F827AFE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0087" y="5725550"/>
              <a:ext cx="215871" cy="21559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0FB6386-F744-4FC6-8CEC-988ABBBA2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7070" y="5725550"/>
              <a:ext cx="215871" cy="215592"/>
            </a:xfrm>
            <a:prstGeom prst="rect">
              <a:avLst/>
            </a:prstGeom>
          </p:spPr>
        </p:pic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F144B889-2AE7-4538-9220-716F77552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962" y="2990226"/>
            <a:ext cx="3884164" cy="316843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31C0A6B-6818-4C4E-84DD-9E5EFA07D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119" y="2900519"/>
            <a:ext cx="3884166" cy="274655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3AE2276-EE74-4636-BEAF-CC6B363CC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119" y="4028078"/>
            <a:ext cx="3884166" cy="274655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91F7B3B-5AF2-43F4-BA23-FF30DE6EE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7173" y="3960625"/>
            <a:ext cx="411577" cy="41104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4EB4262-B414-43FC-A502-01F82B14AC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3399" y="3966682"/>
            <a:ext cx="411577" cy="4110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F14E3AF-D704-42AF-A4DD-69BC17BBB7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591" y="3960625"/>
            <a:ext cx="411577" cy="4110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52E4DF6-6AE0-4F00-8504-ABFE92E6B9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8239" y="3960625"/>
            <a:ext cx="411577" cy="4110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9E0AC38-567A-48A7-A2F1-E35D6EFCB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044" y="3960625"/>
            <a:ext cx="411577" cy="41104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8FEA186-D9B3-46A4-8CA7-8A64757DD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7173" y="4418526"/>
            <a:ext cx="411577" cy="41104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554B832-7DAC-4AD3-B024-710DBE948E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3397" y="4418526"/>
            <a:ext cx="411577" cy="41104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692D497-5B5C-43C8-A2A1-B8BDB264C6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761" y="4418526"/>
            <a:ext cx="411577" cy="41104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75613E7-94FA-452C-BF61-461701A91B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8239" y="4417184"/>
            <a:ext cx="411577" cy="4110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B4C8B79-043C-4B2D-8C27-0CD5D1FE6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044" y="4417184"/>
            <a:ext cx="411577" cy="4110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D221689-217F-4EAC-B304-4F74E678E6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0772" y="5092882"/>
            <a:ext cx="411577" cy="41104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31A950C-2E7D-4EEA-B3DB-144BDCDD0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996" y="5092882"/>
            <a:ext cx="411577" cy="41104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D51954F-41E3-4A91-9048-C448C9E7DF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6302" y="5083897"/>
            <a:ext cx="843869" cy="84277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6B9C5AE-36D9-4D77-8A75-065F1284DF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6703" y="5083897"/>
            <a:ext cx="843869" cy="84277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E3F8042-F23C-4916-AF9F-C2BA89E9A5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955" y="3842291"/>
            <a:ext cx="1172518" cy="11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3376" y="291539"/>
            <a:ext cx="8477248" cy="994306"/>
          </a:xfrm>
        </p:spPr>
        <p:txBody>
          <a:bodyPr/>
          <a:lstStyle/>
          <a:p>
            <a:r>
              <a:rPr lang="en-GB" sz="2000" b="0" dirty="0">
                <a:latin typeface="+mn-lt"/>
              </a:rPr>
              <a:t>The first place Number Twelve visited was the monkey enclosure. He loved to take the monkeys some bananas as a treat.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629" y="1108859"/>
            <a:ext cx="1473039" cy="20909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4187792" y="1473201"/>
            <a:ext cx="1666732" cy="1881325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619030" y="1179846"/>
            <a:ext cx="3129259" cy="2249154"/>
          </a:xfrm>
          <a:prstGeom prst="wedgeRoundRectCallout">
            <a:avLst>
              <a:gd name="adj1" fmla="val 60955"/>
              <a:gd name="adj2" fmla="val -13082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When we were getting ready for our trip to the zoo, we packed our bananas! Can you remember how many bananas Number Ten packed? </a:t>
            </a:r>
            <a:endParaRPr lang="en-GB" sz="1600" dirty="0">
              <a:solidFill>
                <a:schemeClr val="tx1"/>
              </a:solidFill>
            </a:endParaRPr>
          </a:p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Choose the correct ten-frame that shows the number of bananas Number Ten had.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104" name="9 bananas">
            <a:extLst>
              <a:ext uri="{FF2B5EF4-FFF2-40B4-BE49-F238E27FC236}">
                <a16:creationId xmlns:a16="http://schemas.microsoft.com/office/drawing/2014/main" id="{ACAF2CC1-37EB-4142-957D-2F31D3526790}"/>
              </a:ext>
            </a:extLst>
          </p:cNvPr>
          <p:cNvGrpSpPr/>
          <p:nvPr/>
        </p:nvGrpSpPr>
        <p:grpSpPr>
          <a:xfrm>
            <a:off x="1099443" y="3541884"/>
            <a:ext cx="2155386" cy="2985032"/>
            <a:chOff x="1585824" y="3541882"/>
            <a:chExt cx="2155386" cy="298503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7D452F5-B4BF-4211-8A5C-7D1AF1443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7406" y="3541882"/>
              <a:ext cx="1884610" cy="278236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AAEA15C-0F02-4043-A469-1F51ABE8B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/>
            <a:stretch/>
          </p:blipFill>
          <p:spPr>
            <a:xfrm rot="5400000">
              <a:off x="1304485" y="4090190"/>
              <a:ext cx="2718063" cy="215538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AA6336A-9659-44E7-876F-D274E390C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8237" y="3951514"/>
              <a:ext cx="414651" cy="36035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511834D-7964-4840-B6EE-2301AEF6E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386" y="4331364"/>
              <a:ext cx="414651" cy="36035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87287F3-DEA2-4078-A522-80BF795DF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386" y="4747447"/>
              <a:ext cx="414651" cy="36035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121E2AD-CDD7-4619-B605-796ED3592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6893" y="5137882"/>
              <a:ext cx="414651" cy="36035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82D0177-1427-424D-B5AD-6FBC305C3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6893" y="5535849"/>
              <a:ext cx="414651" cy="36035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FAF18FF-83FC-46E3-9DDF-FBDEEE00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8438" y="3946708"/>
              <a:ext cx="414651" cy="36035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F010B66-B55B-407D-879B-1F3B5556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8437" y="4331364"/>
              <a:ext cx="414651" cy="36035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01D9FBF-6009-4120-90E1-77E24E7AB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8436" y="4747447"/>
              <a:ext cx="414651" cy="36035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196D359-37BD-4601-AE33-87BDF28F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8435" y="5137882"/>
              <a:ext cx="414651" cy="360350"/>
            </a:xfrm>
            <a:prstGeom prst="rect">
              <a:avLst/>
            </a:prstGeom>
          </p:spPr>
        </p:pic>
      </p:grpSp>
      <p:grpSp>
        <p:nvGrpSpPr>
          <p:cNvPr id="103" name="7 bananas">
            <a:extLst>
              <a:ext uri="{FF2B5EF4-FFF2-40B4-BE49-F238E27FC236}">
                <a16:creationId xmlns:a16="http://schemas.microsoft.com/office/drawing/2014/main" id="{BA1A932C-D4FB-4046-9CD1-4D64ED5971A2}"/>
              </a:ext>
            </a:extLst>
          </p:cNvPr>
          <p:cNvGrpSpPr/>
          <p:nvPr/>
        </p:nvGrpSpPr>
        <p:grpSpPr>
          <a:xfrm>
            <a:off x="3591765" y="3541882"/>
            <a:ext cx="2155387" cy="2985033"/>
            <a:chOff x="3591765" y="3541882"/>
            <a:chExt cx="2155387" cy="2985033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26BCD74-31A4-4F68-8E29-F0F23497B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4472" y="3541882"/>
              <a:ext cx="1884610" cy="2782369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6CF52C6-2BC2-4E73-9BC0-8309326A4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/>
            <a:stretch/>
          </p:blipFill>
          <p:spPr>
            <a:xfrm rot="5400000">
              <a:off x="3310427" y="4090190"/>
              <a:ext cx="2718063" cy="21553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7DFE642-2BF7-4486-9E9A-1BBBDDA5D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72825" y="3951514"/>
              <a:ext cx="414651" cy="36035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C3D45468-09A4-40FB-90F1-7E938F960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66974" y="4331364"/>
              <a:ext cx="414651" cy="36035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34FC52C5-D6E2-4083-8275-58128FB52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66974" y="4747447"/>
              <a:ext cx="414651" cy="36035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93C3334-8040-44D4-9035-4B19C46AE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61481" y="5137882"/>
              <a:ext cx="414651" cy="36035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84B38804-6DAB-4272-88F6-5EF64EE41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3026" y="3946708"/>
              <a:ext cx="414651" cy="36035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6187ECF-8B81-4806-9F10-60A72C3E1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3025" y="4331364"/>
              <a:ext cx="414651" cy="36035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FA3AA8D-276F-489D-BE6D-6EB0A38A9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63024" y="4747447"/>
              <a:ext cx="414651" cy="360350"/>
            </a:xfrm>
            <a:prstGeom prst="rect">
              <a:avLst/>
            </a:prstGeom>
          </p:spPr>
        </p:pic>
      </p:grpSp>
      <p:grpSp>
        <p:nvGrpSpPr>
          <p:cNvPr id="58" name="10 bananas">
            <a:extLst>
              <a:ext uri="{FF2B5EF4-FFF2-40B4-BE49-F238E27FC236}">
                <a16:creationId xmlns:a16="http://schemas.microsoft.com/office/drawing/2014/main" id="{1C813BC6-F055-479A-9317-A44DA26C0144}"/>
              </a:ext>
            </a:extLst>
          </p:cNvPr>
          <p:cNvGrpSpPr/>
          <p:nvPr/>
        </p:nvGrpSpPr>
        <p:grpSpPr>
          <a:xfrm>
            <a:off x="6084087" y="3510019"/>
            <a:ext cx="2953518" cy="2985033"/>
            <a:chOff x="5595949" y="3541881"/>
            <a:chExt cx="2953518" cy="298503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174A3D0-19AC-46B2-854F-E56D0E412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1538" y="3541881"/>
              <a:ext cx="1884610" cy="2782369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CA8F25-89F7-4630-BCB2-0884AF722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B29EEBBE-A127-4D43-A3D9-58EF9A72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5BB4EDE-7A43-4F4A-BCE2-07DC4C95C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336126"/>
              <a:ext cx="414651" cy="36035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4744DF2-8C00-4835-93B8-D900B550E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1563" y="4752209"/>
              <a:ext cx="414651" cy="36035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7EDE088E-3975-4E55-AC83-2661F358E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142644"/>
              <a:ext cx="414651" cy="36035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DC7F2B51-791C-4883-8608-194104D0A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6070" y="5540611"/>
              <a:ext cx="414651" cy="36035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B6F0E6D-F08E-4F5C-BC87-C2D464C4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6636E50-311A-432D-A409-798A6BE7B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4" y="4336126"/>
              <a:ext cx="414651" cy="36035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EA626102-30F4-4F3A-B833-20039B5FB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3" y="4752209"/>
              <a:ext cx="414651" cy="36035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37392304-A10B-4369-B12C-4C6D83B7F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2" y="5142644"/>
              <a:ext cx="414651" cy="36035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4674A4F-5D92-4F40-94E8-632E02E3E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2837" y="5535849"/>
              <a:ext cx="414651" cy="360350"/>
            </a:xfrm>
            <a:prstGeom prst="rect">
              <a:avLst/>
            </a:prstGeom>
          </p:spPr>
        </p:pic>
      </p:grpSp>
      <p:sp>
        <p:nvSpPr>
          <p:cNvPr id="105" name="Rectangle 104">
            <a:hlinkClick r:id="rId8" action="ppaction://hlinksldjump"/>
            <a:extLst>
              <a:ext uri="{FF2B5EF4-FFF2-40B4-BE49-F238E27FC236}">
                <a16:creationId xmlns:a16="http://schemas.microsoft.com/office/drawing/2014/main" id="{0B320BCB-8A57-4191-9406-9D2468553192}"/>
              </a:ext>
            </a:extLst>
          </p:cNvPr>
          <p:cNvSpPr/>
          <p:nvPr/>
        </p:nvSpPr>
        <p:spPr>
          <a:xfrm>
            <a:off x="6078585" y="3312235"/>
            <a:ext cx="2314083" cy="3088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0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76E4A46-10DD-449B-BCEE-02E4F14A3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239" y="965991"/>
            <a:ext cx="1473039" cy="20909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0D11DA-46A3-4CF5-A41E-FF35DF056802}"/>
              </a:ext>
            </a:extLst>
          </p:cNvPr>
          <p:cNvGrpSpPr/>
          <p:nvPr/>
        </p:nvGrpSpPr>
        <p:grpSpPr>
          <a:xfrm>
            <a:off x="3972350" y="588832"/>
            <a:ext cx="1666732" cy="1881325"/>
            <a:chOff x="1254183" y="2055656"/>
            <a:chExt cx="1819277" cy="2090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C33FF8-2450-4221-8C74-5C9DE63AE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66900" y="2055656"/>
              <a:ext cx="1206560" cy="2090998"/>
            </a:xfrm>
            <a:prstGeom prst="rect">
              <a:avLst/>
            </a:prstGeom>
          </p:spPr>
        </p:pic>
        <p:pic>
          <p:nvPicPr>
            <p:cNvPr id="7" name="Eyes One">
              <a:extLst>
                <a:ext uri="{FF2B5EF4-FFF2-40B4-BE49-F238E27FC236}">
                  <a16:creationId xmlns:a16="http://schemas.microsoft.com/office/drawing/2014/main" id="{FE39939C-2392-43A5-A0EF-34B9859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" r="-2125"/>
            <a:stretch/>
          </p:blipFill>
          <p:spPr>
            <a:xfrm>
              <a:off x="1254183" y="2408801"/>
              <a:ext cx="507942" cy="1737853"/>
            </a:xfrm>
            <a:prstGeom prst="rect">
              <a:avLst/>
            </a:prstGeom>
          </p:spPr>
        </p:pic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8087AD3-7B82-4121-A419-91F08D9CF551}"/>
              </a:ext>
            </a:extLst>
          </p:cNvPr>
          <p:cNvSpPr/>
          <p:nvPr/>
        </p:nvSpPr>
        <p:spPr>
          <a:xfrm>
            <a:off x="946506" y="981478"/>
            <a:ext cx="2583443" cy="1225897"/>
          </a:xfrm>
          <a:prstGeom prst="wedgeRoundRectCallout">
            <a:avLst>
              <a:gd name="adj1" fmla="val 61798"/>
              <a:gd name="adj2" fmla="val 43749"/>
              <a:gd name="adj3" fmla="val 16667"/>
            </a:avLst>
          </a:prstGeom>
          <a:solidFill>
            <a:schemeClr val="bg1"/>
          </a:solidFill>
          <a:ln w="28575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sz="1600" dirty="0">
                <a:solidFill>
                  <a:schemeClr val="tx1"/>
                </a:solidFill>
                <a:ea typeface="Roboto"/>
                <a:cs typeface="Roboto"/>
                <a:sym typeface="Roboto"/>
              </a:rPr>
              <a:t>Can you remember how many bananas Number Two packed? Choose the correct ten-frame.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104" name="9 bananas">
            <a:extLst>
              <a:ext uri="{FF2B5EF4-FFF2-40B4-BE49-F238E27FC236}">
                <a16:creationId xmlns:a16="http://schemas.microsoft.com/office/drawing/2014/main" id="{ACAF2CC1-37EB-4142-957D-2F31D3526790}"/>
              </a:ext>
            </a:extLst>
          </p:cNvPr>
          <p:cNvGrpSpPr/>
          <p:nvPr/>
        </p:nvGrpSpPr>
        <p:grpSpPr>
          <a:xfrm>
            <a:off x="866670" y="3808852"/>
            <a:ext cx="2155386" cy="2718063"/>
            <a:chOff x="1585824" y="3808851"/>
            <a:chExt cx="2155386" cy="271806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AAEA15C-0F02-4043-A469-1F51ABE8B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/>
            <a:stretch/>
          </p:blipFill>
          <p:spPr>
            <a:xfrm rot="5400000">
              <a:off x="1304485" y="4090190"/>
              <a:ext cx="2718063" cy="215538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AA6336A-9659-44E7-876F-D274E390C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8237" y="3951514"/>
              <a:ext cx="414651" cy="36035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511834D-7964-4840-B6EE-2301AEF6E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386" y="4331364"/>
              <a:ext cx="414651" cy="36035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FAF18FF-83FC-46E3-9DDF-FBDEEE00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8438" y="3946708"/>
              <a:ext cx="414651" cy="360350"/>
            </a:xfrm>
            <a:prstGeom prst="rect">
              <a:avLst/>
            </a:prstGeom>
          </p:spPr>
        </p:pic>
      </p:grpSp>
      <p:grpSp>
        <p:nvGrpSpPr>
          <p:cNvPr id="103" name="7 bananas">
            <a:extLst>
              <a:ext uri="{FF2B5EF4-FFF2-40B4-BE49-F238E27FC236}">
                <a16:creationId xmlns:a16="http://schemas.microsoft.com/office/drawing/2014/main" id="{BA1A932C-D4FB-4046-9CD1-4D64ED5971A2}"/>
              </a:ext>
            </a:extLst>
          </p:cNvPr>
          <p:cNvGrpSpPr/>
          <p:nvPr/>
        </p:nvGrpSpPr>
        <p:grpSpPr>
          <a:xfrm>
            <a:off x="3281510" y="3808852"/>
            <a:ext cx="2155387" cy="2718063"/>
            <a:chOff x="3591765" y="3808852"/>
            <a:chExt cx="2155387" cy="2718063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6CF52C6-2BC2-4E73-9BC0-8309326A4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3"/>
            <a:stretch/>
          </p:blipFill>
          <p:spPr>
            <a:xfrm rot="5400000">
              <a:off x="3310427" y="4090190"/>
              <a:ext cx="2718063" cy="21553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7DFE642-2BF7-4486-9E9A-1BBBDDA5D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72825" y="3951514"/>
              <a:ext cx="414651" cy="360350"/>
            </a:xfrm>
            <a:prstGeom prst="rect">
              <a:avLst/>
            </a:prstGeom>
          </p:spPr>
        </p:pic>
      </p:grpSp>
      <p:grpSp>
        <p:nvGrpSpPr>
          <p:cNvPr id="58" name="10 bananas">
            <a:extLst>
              <a:ext uri="{FF2B5EF4-FFF2-40B4-BE49-F238E27FC236}">
                <a16:creationId xmlns:a16="http://schemas.microsoft.com/office/drawing/2014/main" id="{1C813BC6-F055-479A-9317-A44DA26C0144}"/>
              </a:ext>
            </a:extLst>
          </p:cNvPr>
          <p:cNvGrpSpPr/>
          <p:nvPr/>
        </p:nvGrpSpPr>
        <p:grpSpPr>
          <a:xfrm>
            <a:off x="5696351" y="3801012"/>
            <a:ext cx="2953518" cy="2718063"/>
            <a:chOff x="5595949" y="3808851"/>
            <a:chExt cx="2953518" cy="2718063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1CA8F25-89F7-4630-BCB2-0884AF722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13676" y="3691124"/>
              <a:ext cx="2718063" cy="295351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B29EEBBE-A127-4D43-A3D9-58EF9A72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7414" y="3956276"/>
              <a:ext cx="414651" cy="36035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B6F0E6D-F08E-4F5C-BC87-C2D464C48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615" y="3951470"/>
              <a:ext cx="414651" cy="360350"/>
            </a:xfrm>
            <a:prstGeom prst="rect">
              <a:avLst/>
            </a:prstGeom>
          </p:spPr>
        </p:pic>
      </p:grpSp>
      <p:sp>
        <p:nvSpPr>
          <p:cNvPr id="105" name="Rectangle 104">
            <a:hlinkClick r:id="rId7" action="ppaction://hlinksldjump"/>
            <a:extLst>
              <a:ext uri="{FF2B5EF4-FFF2-40B4-BE49-F238E27FC236}">
                <a16:creationId xmlns:a16="http://schemas.microsoft.com/office/drawing/2014/main" id="{0B320BCB-8A57-4191-9406-9D2468553192}"/>
              </a:ext>
            </a:extLst>
          </p:cNvPr>
          <p:cNvSpPr/>
          <p:nvPr/>
        </p:nvSpPr>
        <p:spPr>
          <a:xfrm>
            <a:off x="6078585" y="3603170"/>
            <a:ext cx="2314083" cy="2590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5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206</TotalTime>
  <Words>627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Twinkl</vt:lpstr>
      <vt:lpstr>Office Theme</vt:lpstr>
      <vt:lpstr>PowerPoint Presentation</vt:lpstr>
      <vt:lpstr>Meet Number Ten</vt:lpstr>
      <vt:lpstr>Meet Number Two</vt:lpstr>
      <vt:lpstr>Number Ten and Number Two arrived at the zoo at the same time. They were so excited to see each other, they both had a funny feeling. There were was a loud bang and…</vt:lpstr>
      <vt:lpstr>…something magical happened!</vt:lpstr>
      <vt:lpstr>Number Twelve looked at the sign. He had to pay 12p to enter the zoo.</vt:lpstr>
      <vt:lpstr>PowerPoint Presentation</vt:lpstr>
      <vt:lpstr>The first place Number Twelve visited was the monkey enclosure. He loved to take the monkeys some bananas as a treat.</vt:lpstr>
      <vt:lpstr>PowerPoint Presentation</vt:lpstr>
      <vt:lpstr>PowerPoint Presentation</vt:lpstr>
      <vt:lpstr>PowerPoint Presentation</vt:lpstr>
      <vt:lpstr>Number Twelve wanted to go and watch the seals. He had to get a ticket. What number can you see on the ticket?</vt:lpstr>
      <vt:lpstr>PowerPoint Presentation</vt:lpstr>
      <vt:lpstr>Number Twelve went to visit the butterfly house. Look at all the beautiful butterflies flying around!</vt:lpstr>
      <vt:lpstr>PowerPoint Presentation</vt:lpstr>
      <vt:lpstr>PowerPoint Presentation</vt:lpstr>
      <vt:lpstr>It was time for Number Twelve to go home. He started to have a funny feeling!</vt:lpstr>
      <vt:lpstr>Suddenly, there was another loud bang!</vt:lpstr>
      <vt:lpstr>Number Ten and Number Two said goodbye to each other and made their way home.</vt:lpstr>
      <vt:lpstr>Can you find 12 on the number track? Click on Number Twelve to move him onto the number track.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Faye Leather</cp:lastModifiedBy>
  <cp:revision>27</cp:revision>
  <dcterms:created xsi:type="dcterms:W3CDTF">2021-04-19T14:28:07Z</dcterms:created>
  <dcterms:modified xsi:type="dcterms:W3CDTF">2021-04-21T08:43:12Z</dcterms:modified>
</cp:coreProperties>
</file>