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handoutMasterIdLst>
    <p:handoutMasterId r:id="rId14"/>
  </p:handoutMasterIdLst>
  <p:sldIdLst>
    <p:sldId id="258" r:id="rId2"/>
    <p:sldId id="264" r:id="rId3"/>
    <p:sldId id="273" r:id="rId4"/>
    <p:sldId id="274" r:id="rId5"/>
    <p:sldId id="275" r:id="rId6"/>
    <p:sldId id="276" r:id="rId7"/>
    <p:sldId id="277" r:id="rId8"/>
    <p:sldId id="278" r:id="rId9"/>
    <p:sldId id="279" r:id="rId10"/>
    <p:sldId id="280" r:id="rId11"/>
    <p:sldId id="267" r:id="rId12"/>
  </p:sldIdLst>
  <p:sldSz cx="9144000" cy="6858000" type="screen4x3"/>
  <p:notesSz cx="6858000" cy="9144000"/>
  <p:embeddedFontLst>
    <p:embeddedFont>
      <p:font typeface="BPreplay" panose="02000503000000020004" charset="0"/>
      <p:regular r:id="rId15"/>
      <p:bold r:id="rId16"/>
      <p:italic r:id="rId17"/>
      <p:boldItalic r:id="rId18"/>
    </p:embeddedFont>
    <p:embeddedFont>
      <p:font typeface="Twinkl" panose="020B0604020202020204" charset="0"/>
      <p:regular r:id="rId19"/>
      <p:bold r:id="rId20"/>
    </p:embeddedFon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D59B"/>
    <a:srgbClr val="DDDDDD"/>
    <a:srgbClr val="EC8C59"/>
    <a:srgbClr val="DE1E5A"/>
    <a:srgbClr val="18A0DB"/>
    <a:srgbClr val="BC0105"/>
    <a:srgbClr val="4DB1E3"/>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54" autoAdjust="0"/>
    <p:restoredTop sz="94660"/>
  </p:normalViewPr>
  <p:slideViewPr>
    <p:cSldViewPr snapToGrid="0" showGuides="1">
      <p:cViewPr varScale="1">
        <p:scale>
          <a:sx n="65" d="100"/>
          <a:sy n="65" d="100"/>
        </p:scale>
        <p:origin x="1512" y="4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22/06/2020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22/06/2020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smtClean="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48732" y="643419"/>
            <a:ext cx="8246534" cy="659523"/>
          </a:xfrm>
          <a:prstGeom prst="rect">
            <a:avLst/>
          </a:prstGeom>
          <a:solidFill>
            <a:srgbClr val="F1D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57199" y="651886"/>
            <a:ext cx="3251201" cy="659524"/>
          </a:xfrm>
        </p:spPr>
        <p:txBody>
          <a:bodyPr/>
          <a:lstStyle/>
          <a:p>
            <a:r>
              <a:rPr lang="en-GB" sz="3600" dirty="0" smtClean="0">
                <a:latin typeface="Twinkl" pitchFamily="50" charset="0"/>
              </a:rPr>
              <a:t>25</a:t>
            </a:r>
            <a:r>
              <a:rPr lang="en-GB" sz="3600" baseline="30000" dirty="0" smtClean="0">
                <a:latin typeface="Twinkl" pitchFamily="50" charset="0"/>
              </a:rPr>
              <a:t>th</a:t>
            </a:r>
            <a:r>
              <a:rPr lang="en-GB" sz="3600" dirty="0" smtClean="0">
                <a:latin typeface="Twinkl" pitchFamily="50" charset="0"/>
              </a:rPr>
              <a:t> </a:t>
            </a:r>
            <a:r>
              <a:rPr lang="en-GB" sz="3600" dirty="0">
                <a:latin typeface="Twinkl" pitchFamily="50" charset="0"/>
              </a:rPr>
              <a:t>August </a:t>
            </a:r>
            <a:endParaRPr lang="en-GB" sz="3600" b="0" dirty="0"/>
          </a:p>
        </p:txBody>
      </p:sp>
      <p:grpSp>
        <p:nvGrpSpPr>
          <p:cNvPr id="3" name="Group 2"/>
          <p:cNvGrpSpPr/>
          <p:nvPr/>
        </p:nvGrpSpPr>
        <p:grpSpPr>
          <a:xfrm>
            <a:off x="6180667" y="2047265"/>
            <a:ext cx="2286004" cy="3489934"/>
            <a:chOff x="2668098" y="3887829"/>
            <a:chExt cx="2719136" cy="3489934"/>
          </a:xfrm>
        </p:grpSpPr>
        <p:sp>
          <p:nvSpPr>
            <p:cNvPr id="4" name="Rectangle 3"/>
            <p:cNvSpPr/>
            <p:nvPr/>
          </p:nvSpPr>
          <p:spPr>
            <a:xfrm>
              <a:off x="2668098" y="3887829"/>
              <a:ext cx="2719136" cy="3489934"/>
            </a:xfrm>
            <a:prstGeom prst="rect">
              <a:avLst/>
            </a:prstGeom>
            <a:solidFill>
              <a:schemeClr val="bg1"/>
            </a:solidFill>
            <a:ln w="19050">
              <a:solidFill>
                <a:srgbClr val="F1D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839303" y="4048698"/>
              <a:ext cx="2386793" cy="2769989"/>
            </a:xfrm>
            <a:prstGeom prst="rect">
              <a:avLst/>
            </a:prstGeom>
          </p:spPr>
          <p:txBody>
            <a:bodyPr wrap="square" lIns="0" tIns="0" rIns="0" bIns="0">
              <a:spAutoFit/>
            </a:bodyPr>
            <a:lstStyle/>
            <a:p>
              <a:r>
                <a:rPr lang="en-GB" dirty="0">
                  <a:latin typeface="Twinkl" pitchFamily="2" charset="0"/>
                </a:rPr>
                <a:t>Additional surges followed, bringing more rock, gas and debris down onto Pompeii. By the end of the entire eruption process, the city was buried under tonnes of volcanic material.</a:t>
              </a:r>
            </a:p>
          </p:txBody>
        </p:sp>
      </p:grpSp>
      <p:sp>
        <p:nvSpPr>
          <p:cNvPr id="13" name="Rectangle 12"/>
          <p:cNvSpPr/>
          <p:nvPr/>
        </p:nvSpPr>
        <p:spPr>
          <a:xfrm>
            <a:off x="781789" y="1476874"/>
            <a:ext cx="7752612" cy="369332"/>
          </a:xfrm>
          <a:prstGeom prst="rect">
            <a:avLst/>
          </a:prstGeom>
        </p:spPr>
        <p:txBody>
          <a:bodyPr wrap="square">
            <a:spAutoFit/>
          </a:bodyPr>
          <a:lstStyle/>
          <a:p>
            <a:r>
              <a:rPr lang="en-GB" dirty="0">
                <a:latin typeface="Twinkl" pitchFamily="50" charset="0"/>
              </a:rPr>
              <a:t>Morning </a:t>
            </a:r>
            <a:r>
              <a:rPr lang="en-GB" dirty="0" smtClean="0">
                <a:latin typeface="Twinkl" pitchFamily="50" charset="0"/>
              </a:rPr>
              <a:t>(</a:t>
            </a:r>
            <a:r>
              <a:rPr lang="en-GB" dirty="0">
                <a:latin typeface="Twinkl" pitchFamily="50" charset="0"/>
              </a:rPr>
              <a:t>around 8 a.m.)</a:t>
            </a:r>
            <a:endParaRPr lang="en-GB"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989" y="2047265"/>
            <a:ext cx="5195678" cy="3532411"/>
          </a:xfrm>
          <a:prstGeom prst="rect">
            <a:avLst/>
          </a:prstGeom>
          <a:ln w="28575">
            <a:solidFill>
              <a:srgbClr val="F1D59B"/>
            </a:solidFill>
          </a:ln>
        </p:spPr>
      </p:pic>
      <p:grpSp>
        <p:nvGrpSpPr>
          <p:cNvPr id="9" name="Group 8"/>
          <p:cNvGrpSpPr/>
          <p:nvPr/>
        </p:nvGrpSpPr>
        <p:grpSpPr>
          <a:xfrm>
            <a:off x="6802934" y="470944"/>
            <a:ext cx="1666735" cy="1178575"/>
            <a:chOff x="6802934" y="470944"/>
            <a:chExt cx="1666735" cy="1178575"/>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2934" y="470944"/>
              <a:ext cx="1666735" cy="1178575"/>
            </a:xfrm>
            <a:prstGeom prst="rect">
              <a:avLst/>
            </a:prstGeom>
          </p:spPr>
        </p:pic>
        <p:sp>
          <p:nvSpPr>
            <p:cNvPr id="11" name="Oval 10"/>
            <p:cNvSpPr/>
            <p:nvPr/>
          </p:nvSpPr>
          <p:spPr>
            <a:xfrm>
              <a:off x="7385490" y="1231900"/>
              <a:ext cx="148747" cy="14874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rot="21332303">
              <a:off x="7360830" y="580897"/>
              <a:ext cx="630301" cy="230832"/>
            </a:xfrm>
            <a:prstGeom prst="rect">
              <a:avLst/>
            </a:prstGeom>
          </p:spPr>
          <p:txBody>
            <a:bodyPr wrap="none">
              <a:spAutoFit/>
            </a:bodyPr>
            <a:lstStyle/>
            <a:p>
              <a:r>
                <a:rPr lang="en-GB" sz="900" b="1" dirty="0" smtClean="0"/>
                <a:t>AUGUST</a:t>
              </a:r>
              <a:endParaRPr lang="en-GB" sz="1050" b="1" dirty="0"/>
            </a:p>
          </p:txBody>
        </p:sp>
      </p:grpSp>
    </p:spTree>
    <p:extLst>
      <p:ext uri="{BB962C8B-B14F-4D97-AF65-F5344CB8AC3E}">
        <p14:creationId xmlns:p14="http://schemas.microsoft.com/office/powerpoint/2010/main" val="331285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chemeClr val="tx1"/>
                </a:solidFill>
                <a:latin typeface="+mn-lt"/>
              </a:rPr>
              <a:t>Mount Vesuvius</a:t>
            </a:r>
          </a:p>
        </p:txBody>
      </p:sp>
      <p:grpSp>
        <p:nvGrpSpPr>
          <p:cNvPr id="8" name="Group 7"/>
          <p:cNvGrpSpPr/>
          <p:nvPr/>
        </p:nvGrpSpPr>
        <p:grpSpPr>
          <a:xfrm>
            <a:off x="567267" y="1393929"/>
            <a:ext cx="7907867" cy="1126066"/>
            <a:chOff x="567267" y="1393929"/>
            <a:chExt cx="7907867" cy="1126066"/>
          </a:xfrm>
        </p:grpSpPr>
        <p:sp>
          <p:nvSpPr>
            <p:cNvPr id="2" name="Rectangle 1"/>
            <p:cNvSpPr/>
            <p:nvPr/>
          </p:nvSpPr>
          <p:spPr>
            <a:xfrm>
              <a:off x="567267" y="1393929"/>
              <a:ext cx="7907867" cy="1126066"/>
            </a:xfrm>
            <a:prstGeom prst="rect">
              <a:avLst/>
            </a:prstGeom>
            <a:solidFill>
              <a:schemeClr val="bg1"/>
            </a:solidFill>
            <a:ln w="19050">
              <a:solidFill>
                <a:srgbClr val="F1D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3267" y="1513946"/>
              <a:ext cx="7632700" cy="830997"/>
            </a:xfrm>
            <a:prstGeom prst="rect">
              <a:avLst/>
            </a:prstGeom>
          </p:spPr>
          <p:txBody>
            <a:bodyPr wrap="square" lIns="0" tIns="0" rIns="0" bIns="0">
              <a:spAutoFit/>
            </a:bodyPr>
            <a:lstStyle/>
            <a:p>
              <a:r>
                <a:rPr lang="en-GB" dirty="0">
                  <a:latin typeface="Twinkl" pitchFamily="50" charset="0"/>
                </a:rPr>
                <a:t>Mount Vesuvius erupted on 24</a:t>
              </a:r>
              <a:r>
                <a:rPr lang="en-GB" baseline="30000" dirty="0">
                  <a:latin typeface="Twinkl" pitchFamily="50" charset="0"/>
                </a:rPr>
                <a:t>th</a:t>
              </a:r>
              <a:r>
                <a:rPr lang="en-GB" dirty="0">
                  <a:latin typeface="Twinkl" pitchFamily="50" charset="0"/>
                </a:rPr>
                <a:t> August AD 79 for the first time in hundreds of years. The consequences for the people who were living and working nearby were terrible.</a:t>
              </a:r>
            </a:p>
          </p:txBody>
        </p:sp>
      </p:grpSp>
      <p:grpSp>
        <p:nvGrpSpPr>
          <p:cNvPr id="11" name="Group 10"/>
          <p:cNvGrpSpPr/>
          <p:nvPr/>
        </p:nvGrpSpPr>
        <p:grpSpPr>
          <a:xfrm>
            <a:off x="567266" y="2589111"/>
            <a:ext cx="7907867" cy="1126066"/>
            <a:chOff x="567266" y="2589111"/>
            <a:chExt cx="7907867" cy="1126066"/>
          </a:xfrm>
        </p:grpSpPr>
        <p:sp>
          <p:nvSpPr>
            <p:cNvPr id="9" name="Rectangle 8"/>
            <p:cNvSpPr/>
            <p:nvPr/>
          </p:nvSpPr>
          <p:spPr>
            <a:xfrm>
              <a:off x="567266" y="2589111"/>
              <a:ext cx="7907867" cy="1126066"/>
            </a:xfrm>
            <a:prstGeom prst="rect">
              <a:avLst/>
            </a:prstGeom>
            <a:solidFill>
              <a:schemeClr val="bg1"/>
            </a:solidFill>
            <a:ln w="19050">
              <a:solidFill>
                <a:srgbClr val="F1D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753267" y="2736645"/>
              <a:ext cx="7632700" cy="830997"/>
            </a:xfrm>
            <a:prstGeom prst="rect">
              <a:avLst/>
            </a:prstGeom>
          </p:spPr>
          <p:txBody>
            <a:bodyPr wrap="square" lIns="0" tIns="0" rIns="0" bIns="0">
              <a:spAutoFit/>
            </a:bodyPr>
            <a:lstStyle/>
            <a:p>
              <a:r>
                <a:rPr lang="en-GB" dirty="0">
                  <a:latin typeface="Twinkl" pitchFamily="50" charset="0"/>
                </a:rPr>
                <a:t>Situated on the Gulf of Naples, in Italy, the eruption destroyed the neighbouring cities of Herculaneum and Pompeii, causing the death of thousands of people. </a:t>
              </a:r>
            </a:p>
          </p:txBody>
        </p:sp>
      </p:grpSp>
      <p:grpSp>
        <p:nvGrpSpPr>
          <p:cNvPr id="12" name="Group 11"/>
          <p:cNvGrpSpPr/>
          <p:nvPr/>
        </p:nvGrpSpPr>
        <p:grpSpPr>
          <a:xfrm>
            <a:off x="567266" y="3784293"/>
            <a:ext cx="4351867" cy="1422706"/>
            <a:chOff x="567267" y="3784293"/>
            <a:chExt cx="7557908" cy="715946"/>
          </a:xfrm>
        </p:grpSpPr>
        <p:sp>
          <p:nvSpPr>
            <p:cNvPr id="10" name="Rectangle 9"/>
            <p:cNvSpPr/>
            <p:nvPr/>
          </p:nvSpPr>
          <p:spPr>
            <a:xfrm>
              <a:off x="567267" y="3784293"/>
              <a:ext cx="7557908" cy="715946"/>
            </a:xfrm>
            <a:prstGeom prst="rect">
              <a:avLst/>
            </a:prstGeom>
            <a:solidFill>
              <a:schemeClr val="bg1"/>
            </a:solidFill>
            <a:ln w="19050">
              <a:solidFill>
                <a:srgbClr val="F1D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890296" y="3845060"/>
              <a:ext cx="6754335" cy="553998"/>
            </a:xfrm>
            <a:prstGeom prst="rect">
              <a:avLst/>
            </a:prstGeom>
          </p:spPr>
          <p:txBody>
            <a:bodyPr wrap="square" lIns="0" tIns="0" rIns="0" bIns="0">
              <a:spAutoFit/>
            </a:bodyPr>
            <a:lstStyle/>
            <a:p>
              <a:r>
                <a:rPr lang="en-GB" dirty="0" smtClean="0">
                  <a:latin typeface="Twinkl" pitchFamily="50" charset="0"/>
                </a:rPr>
                <a:t>Pompeii </a:t>
              </a:r>
              <a:r>
                <a:rPr lang="en-GB" dirty="0">
                  <a:latin typeface="Twinkl" pitchFamily="50" charset="0"/>
                </a:rPr>
                <a:t>was the larger of the two cities but both were filled with shops, houses and other buildings during the time of the Roman Empire. </a:t>
              </a:r>
            </a:p>
          </p:txBody>
        </p:sp>
      </p:gr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3829" y="3792760"/>
            <a:ext cx="3491304" cy="2468755"/>
          </a:xfrm>
          <a:prstGeom prst="rect">
            <a:avLst/>
          </a:prstGeom>
          <a:ln w="12700">
            <a:solidFill>
              <a:srgbClr val="F1D59B"/>
            </a:solidFill>
          </a:ln>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48732" y="558748"/>
            <a:ext cx="8246534" cy="834599"/>
          </a:xfrm>
          <a:prstGeom prst="rect">
            <a:avLst/>
          </a:prstGeom>
          <a:solidFill>
            <a:srgbClr val="F1D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57199" y="478895"/>
            <a:ext cx="5757334" cy="994306"/>
          </a:xfrm>
        </p:spPr>
        <p:txBody>
          <a:bodyPr/>
          <a:lstStyle/>
          <a:p>
            <a:r>
              <a:rPr lang="en-GB" sz="3600" dirty="0"/>
              <a:t>Days Before </a:t>
            </a:r>
            <a:r>
              <a:rPr lang="en-GB" sz="3600" dirty="0" smtClean="0"/>
              <a:t>24  August</a:t>
            </a:r>
            <a:endParaRPr lang="en-GB" sz="3600" dirty="0"/>
          </a:p>
        </p:txBody>
      </p:sp>
      <p:grpSp>
        <p:nvGrpSpPr>
          <p:cNvPr id="14" name="Group 13"/>
          <p:cNvGrpSpPr/>
          <p:nvPr/>
        </p:nvGrpSpPr>
        <p:grpSpPr>
          <a:xfrm>
            <a:off x="6054917" y="1715807"/>
            <a:ext cx="2513352" cy="3621846"/>
            <a:chOff x="6054917" y="1715807"/>
            <a:chExt cx="2513352" cy="3621846"/>
          </a:xfrm>
        </p:grpSpPr>
        <p:grpSp>
          <p:nvGrpSpPr>
            <p:cNvPr id="3" name="Group 2"/>
            <p:cNvGrpSpPr/>
            <p:nvPr/>
          </p:nvGrpSpPr>
          <p:grpSpPr>
            <a:xfrm>
              <a:off x="6054917" y="1715807"/>
              <a:ext cx="2513352" cy="3621846"/>
              <a:chOff x="753267" y="3784293"/>
              <a:chExt cx="3645165" cy="3621846"/>
            </a:xfrm>
          </p:grpSpPr>
          <p:sp>
            <p:nvSpPr>
              <p:cNvPr id="4" name="Rectangle 3"/>
              <p:cNvSpPr/>
              <p:nvPr/>
            </p:nvSpPr>
            <p:spPr>
              <a:xfrm>
                <a:off x="753267" y="3784293"/>
                <a:ext cx="3645165" cy="3621846"/>
              </a:xfrm>
              <a:prstGeom prst="rect">
                <a:avLst/>
              </a:prstGeom>
              <a:solidFill>
                <a:schemeClr val="bg1"/>
              </a:solidFill>
              <a:ln w="19050">
                <a:solidFill>
                  <a:srgbClr val="F1D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911089" y="3864147"/>
                <a:ext cx="3344341" cy="2492990"/>
              </a:xfrm>
              <a:prstGeom prst="rect">
                <a:avLst/>
              </a:prstGeom>
            </p:spPr>
            <p:txBody>
              <a:bodyPr wrap="square" lIns="0" tIns="0" rIns="0" bIns="0">
                <a:spAutoFit/>
              </a:bodyPr>
              <a:lstStyle/>
              <a:p>
                <a:r>
                  <a:rPr lang="en-GB" dirty="0">
                    <a:latin typeface="Twinkl" pitchFamily="50" charset="0"/>
                    <a:ea typeface="Calibri" panose="020F0502020204030204" pitchFamily="34" charset="0"/>
                    <a:cs typeface="BPreplay" panose="02000503000000020004" pitchFamily="50" charset="0"/>
                  </a:rPr>
                  <a:t>Tremors were felt around the area of Mount Vesuvius but these were not considered completely unusual and many had been felt in the time leading up </a:t>
                </a:r>
                <a:r>
                  <a:rPr lang="en-GB" dirty="0" smtClean="0">
                    <a:latin typeface="Twinkl" pitchFamily="50" charset="0"/>
                    <a:ea typeface="Calibri" panose="020F0502020204030204" pitchFamily="34" charset="0"/>
                    <a:cs typeface="BPreplay" panose="02000503000000020004" pitchFamily="50" charset="0"/>
                  </a:rPr>
                  <a:t>                 to </a:t>
                </a:r>
                <a:r>
                  <a:rPr lang="en-GB" dirty="0">
                    <a:latin typeface="Twinkl" pitchFamily="50" charset="0"/>
                    <a:ea typeface="Calibri" panose="020F0502020204030204" pitchFamily="34" charset="0"/>
                    <a:cs typeface="BPreplay" panose="02000503000000020004" pitchFamily="50" charset="0"/>
                  </a:rPr>
                  <a:t>the eruption</a:t>
                </a:r>
                <a:r>
                  <a:rPr lang="en-GB" dirty="0" smtClean="0">
                    <a:latin typeface="Twinkl" pitchFamily="50" charset="0"/>
                    <a:ea typeface="Calibri" panose="020F0502020204030204" pitchFamily="34" charset="0"/>
                    <a:cs typeface="BPreplay" panose="02000503000000020004" pitchFamily="50" charset="0"/>
                  </a:rPr>
                  <a:t>.</a:t>
                </a:r>
                <a:endParaRPr lang="en-GB" dirty="0">
                  <a:latin typeface="Twinkl" pitchFamily="50" charset="0"/>
                  <a:ea typeface="Calibri" panose="020F0502020204030204" pitchFamily="34" charset="0"/>
                  <a:cs typeface="BPreplay" panose="02000503000000020004" pitchFamily="50" charset="0"/>
                </a:endParaRPr>
              </a:p>
            </p:txBody>
          </p:sp>
        </p:grpSp>
        <p:sp>
          <p:nvSpPr>
            <p:cNvPr id="8" name="Rectangle 7"/>
            <p:cNvSpPr/>
            <p:nvPr/>
          </p:nvSpPr>
          <p:spPr>
            <a:xfrm>
              <a:off x="6163736" y="4531257"/>
              <a:ext cx="2151409" cy="553998"/>
            </a:xfrm>
            <a:prstGeom prst="rect">
              <a:avLst/>
            </a:prstGeom>
          </p:spPr>
          <p:txBody>
            <a:bodyPr wrap="square" lIns="0" tIns="0" rIns="0" bIns="0">
              <a:spAutoFit/>
            </a:bodyPr>
            <a:lstStyle/>
            <a:p>
              <a:r>
                <a:rPr lang="en-GB" dirty="0">
                  <a:latin typeface="Twinkl" pitchFamily="50" charset="0"/>
                </a:rPr>
                <a:t>Life in Pompeii continued as normal.</a:t>
              </a:r>
              <a:endParaRPr lang="en-GB" dirty="0"/>
            </a:p>
          </p:txBody>
        </p:sp>
      </p:gr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832" y="1715807"/>
            <a:ext cx="5327225" cy="3621846"/>
          </a:xfrm>
          <a:prstGeom prst="rect">
            <a:avLst/>
          </a:prstGeom>
          <a:ln w="28575">
            <a:solidFill>
              <a:srgbClr val="F1D59B"/>
            </a:solidFill>
          </a:ln>
        </p:spPr>
      </p:pic>
      <p:sp>
        <p:nvSpPr>
          <p:cNvPr id="6" name="Rectangle 5"/>
          <p:cNvSpPr/>
          <p:nvPr/>
        </p:nvSpPr>
        <p:spPr>
          <a:xfrm>
            <a:off x="3939666" y="665984"/>
            <a:ext cx="359394" cy="307777"/>
          </a:xfrm>
          <a:prstGeom prst="rect">
            <a:avLst/>
          </a:prstGeom>
        </p:spPr>
        <p:txBody>
          <a:bodyPr wrap="none">
            <a:spAutoFit/>
          </a:bodyPr>
          <a:lstStyle/>
          <a:p>
            <a:r>
              <a:rPr lang="en-GB" sz="1400" b="1" dirty="0" err="1"/>
              <a:t>th</a:t>
            </a:r>
            <a:endParaRPr lang="en-GB" sz="1400" b="1" dirty="0"/>
          </a:p>
        </p:txBody>
      </p:sp>
      <p:grpSp>
        <p:nvGrpSpPr>
          <p:cNvPr id="16" name="Group 15"/>
          <p:cNvGrpSpPr/>
          <p:nvPr/>
        </p:nvGrpSpPr>
        <p:grpSpPr>
          <a:xfrm>
            <a:off x="6802934" y="470944"/>
            <a:ext cx="1666735" cy="1178575"/>
            <a:chOff x="6802934" y="470944"/>
            <a:chExt cx="1666735" cy="1178575"/>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2934" y="470944"/>
              <a:ext cx="1666735" cy="1178575"/>
            </a:xfrm>
            <a:prstGeom prst="rect">
              <a:avLst/>
            </a:prstGeom>
          </p:spPr>
        </p:pic>
        <p:sp>
          <p:nvSpPr>
            <p:cNvPr id="13" name="Oval 12"/>
            <p:cNvSpPr/>
            <p:nvPr/>
          </p:nvSpPr>
          <p:spPr>
            <a:xfrm>
              <a:off x="7226740" y="1244600"/>
              <a:ext cx="148747" cy="14874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rot="21332303">
              <a:off x="7360830" y="580897"/>
              <a:ext cx="630301" cy="230832"/>
            </a:xfrm>
            <a:prstGeom prst="rect">
              <a:avLst/>
            </a:prstGeom>
          </p:spPr>
          <p:txBody>
            <a:bodyPr wrap="none">
              <a:spAutoFit/>
            </a:bodyPr>
            <a:lstStyle/>
            <a:p>
              <a:r>
                <a:rPr lang="en-GB" sz="900" b="1" dirty="0" smtClean="0"/>
                <a:t>AUGUST</a:t>
              </a:r>
              <a:endParaRPr lang="en-GB" sz="1050" b="1" dirty="0"/>
            </a:p>
          </p:txBody>
        </p:sp>
      </p:grpSp>
    </p:spTree>
    <p:extLst>
      <p:ext uri="{BB962C8B-B14F-4D97-AF65-F5344CB8AC3E}">
        <p14:creationId xmlns:p14="http://schemas.microsoft.com/office/powerpoint/2010/main" val="386077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48732" y="643419"/>
            <a:ext cx="8246534" cy="659523"/>
          </a:xfrm>
          <a:prstGeom prst="rect">
            <a:avLst/>
          </a:prstGeom>
          <a:solidFill>
            <a:srgbClr val="F1D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57199" y="651886"/>
            <a:ext cx="3251201" cy="659524"/>
          </a:xfrm>
        </p:spPr>
        <p:txBody>
          <a:bodyPr/>
          <a:lstStyle/>
          <a:p>
            <a:r>
              <a:rPr lang="en-GB" sz="3600" dirty="0">
                <a:latin typeface="Twinkl" pitchFamily="50" charset="0"/>
              </a:rPr>
              <a:t>24</a:t>
            </a:r>
            <a:r>
              <a:rPr lang="en-GB" sz="3600" baseline="30000" dirty="0">
                <a:latin typeface="Twinkl" pitchFamily="50" charset="0"/>
              </a:rPr>
              <a:t>th</a:t>
            </a:r>
            <a:r>
              <a:rPr lang="en-GB" sz="3600" dirty="0">
                <a:latin typeface="Twinkl" pitchFamily="50" charset="0"/>
              </a:rPr>
              <a:t> August </a:t>
            </a:r>
            <a:endParaRPr lang="en-GB" sz="3600" b="0"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789" y="2033940"/>
            <a:ext cx="2991978" cy="4070888"/>
          </a:xfrm>
          <a:prstGeom prst="rect">
            <a:avLst/>
          </a:prstGeom>
          <a:ln w="28575">
            <a:solidFill>
              <a:srgbClr val="F1D59B"/>
            </a:solidFill>
          </a:ln>
        </p:spPr>
      </p:pic>
      <p:sp>
        <p:nvSpPr>
          <p:cNvPr id="13" name="Rectangle 12"/>
          <p:cNvSpPr/>
          <p:nvPr/>
        </p:nvSpPr>
        <p:spPr>
          <a:xfrm>
            <a:off x="908789" y="1488009"/>
            <a:ext cx="1035861" cy="369332"/>
          </a:xfrm>
          <a:prstGeom prst="rect">
            <a:avLst/>
          </a:prstGeom>
        </p:spPr>
        <p:txBody>
          <a:bodyPr wrap="none">
            <a:spAutoFit/>
          </a:bodyPr>
          <a:lstStyle/>
          <a:p>
            <a:r>
              <a:rPr lang="en-GB" dirty="0">
                <a:latin typeface="Twinkl" pitchFamily="50" charset="0"/>
              </a:rPr>
              <a:t>Morning</a:t>
            </a:r>
            <a:endParaRPr lang="en-GB" dirty="0"/>
          </a:p>
        </p:txBody>
      </p:sp>
      <p:grpSp>
        <p:nvGrpSpPr>
          <p:cNvPr id="16" name="Group 15"/>
          <p:cNvGrpSpPr/>
          <p:nvPr/>
        </p:nvGrpSpPr>
        <p:grpSpPr>
          <a:xfrm>
            <a:off x="4063999" y="2033940"/>
            <a:ext cx="4402666" cy="2986793"/>
            <a:chOff x="4097867" y="2033940"/>
            <a:chExt cx="4402666" cy="2986793"/>
          </a:xfrm>
        </p:grpSpPr>
        <p:grpSp>
          <p:nvGrpSpPr>
            <p:cNvPr id="3" name="Group 2"/>
            <p:cNvGrpSpPr/>
            <p:nvPr/>
          </p:nvGrpSpPr>
          <p:grpSpPr>
            <a:xfrm>
              <a:off x="4097867" y="2033940"/>
              <a:ext cx="4402666" cy="2986793"/>
              <a:chOff x="567266" y="3784293"/>
              <a:chExt cx="3831166" cy="2986793"/>
            </a:xfrm>
          </p:grpSpPr>
          <p:sp>
            <p:nvSpPr>
              <p:cNvPr id="4" name="Rectangle 3"/>
              <p:cNvSpPr/>
              <p:nvPr/>
            </p:nvSpPr>
            <p:spPr>
              <a:xfrm>
                <a:off x="567266" y="3784293"/>
                <a:ext cx="3831166" cy="2986793"/>
              </a:xfrm>
              <a:prstGeom prst="rect">
                <a:avLst/>
              </a:prstGeom>
              <a:solidFill>
                <a:schemeClr val="bg1"/>
              </a:solidFill>
              <a:ln w="19050">
                <a:solidFill>
                  <a:srgbClr val="F1D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3267" y="3931827"/>
                <a:ext cx="3230299" cy="1384995"/>
              </a:xfrm>
              <a:prstGeom prst="rect">
                <a:avLst/>
              </a:prstGeom>
            </p:spPr>
            <p:txBody>
              <a:bodyPr wrap="square" lIns="0" tIns="0" rIns="0" bIns="0">
                <a:spAutoFit/>
              </a:bodyPr>
              <a:lstStyle/>
              <a:p>
                <a:r>
                  <a:rPr lang="en-GB" dirty="0">
                    <a:latin typeface="Twinkl" pitchFamily="2" charset="0"/>
                  </a:rPr>
                  <a:t>Mount Vesuvius’ first eruption phase began with a small explosion. A tremor was felt and thin ash cloud was sent into the sky. </a:t>
                </a:r>
              </a:p>
            </p:txBody>
          </p:sp>
        </p:grpSp>
        <p:sp>
          <p:nvSpPr>
            <p:cNvPr id="15" name="Rectangle 14"/>
            <p:cNvSpPr/>
            <p:nvPr/>
          </p:nvSpPr>
          <p:spPr>
            <a:xfrm>
              <a:off x="4311615" y="3642386"/>
              <a:ext cx="3994186" cy="1107996"/>
            </a:xfrm>
            <a:prstGeom prst="rect">
              <a:avLst/>
            </a:prstGeom>
          </p:spPr>
          <p:txBody>
            <a:bodyPr wrap="square" lIns="0" tIns="0" rIns="0" bIns="0">
              <a:spAutoFit/>
            </a:bodyPr>
            <a:lstStyle/>
            <a:p>
              <a:r>
                <a:rPr lang="en-GB" dirty="0">
                  <a:latin typeface="Twinkl" pitchFamily="2" charset="0"/>
                </a:rPr>
                <a:t>It is thought that the feeling in Pompeii at this point was still relatively normal as tremors often happened near to the volcano. </a:t>
              </a:r>
            </a:p>
          </p:txBody>
        </p:sp>
      </p:grpSp>
      <p:grpSp>
        <p:nvGrpSpPr>
          <p:cNvPr id="14" name="Group 13"/>
          <p:cNvGrpSpPr/>
          <p:nvPr/>
        </p:nvGrpSpPr>
        <p:grpSpPr>
          <a:xfrm>
            <a:off x="6802934" y="470944"/>
            <a:ext cx="1666735" cy="1178575"/>
            <a:chOff x="6802934" y="470944"/>
            <a:chExt cx="1666735" cy="1178575"/>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2934" y="470944"/>
              <a:ext cx="1666735" cy="1178575"/>
            </a:xfrm>
            <a:prstGeom prst="rect">
              <a:avLst/>
            </a:prstGeom>
          </p:spPr>
        </p:pic>
        <p:sp>
          <p:nvSpPr>
            <p:cNvPr id="18" name="Oval 17"/>
            <p:cNvSpPr/>
            <p:nvPr/>
          </p:nvSpPr>
          <p:spPr>
            <a:xfrm>
              <a:off x="7226740" y="1244600"/>
              <a:ext cx="148747" cy="14874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rot="21332303">
              <a:off x="7360830" y="580897"/>
              <a:ext cx="630301" cy="230832"/>
            </a:xfrm>
            <a:prstGeom prst="rect">
              <a:avLst/>
            </a:prstGeom>
          </p:spPr>
          <p:txBody>
            <a:bodyPr wrap="none">
              <a:spAutoFit/>
            </a:bodyPr>
            <a:lstStyle/>
            <a:p>
              <a:r>
                <a:rPr lang="en-GB" sz="900" b="1" dirty="0" smtClean="0"/>
                <a:t>AUGUST</a:t>
              </a:r>
              <a:endParaRPr lang="en-GB" sz="1050" b="1" dirty="0"/>
            </a:p>
          </p:txBody>
        </p:sp>
      </p:grpSp>
    </p:spTree>
    <p:extLst>
      <p:ext uri="{BB962C8B-B14F-4D97-AF65-F5344CB8AC3E}">
        <p14:creationId xmlns:p14="http://schemas.microsoft.com/office/powerpoint/2010/main" val="159626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48732" y="643419"/>
            <a:ext cx="8246534" cy="659523"/>
          </a:xfrm>
          <a:prstGeom prst="rect">
            <a:avLst/>
          </a:prstGeom>
          <a:solidFill>
            <a:srgbClr val="F1D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57199" y="651886"/>
            <a:ext cx="3251201" cy="659524"/>
          </a:xfrm>
        </p:spPr>
        <p:txBody>
          <a:bodyPr/>
          <a:lstStyle/>
          <a:p>
            <a:r>
              <a:rPr lang="en-GB" sz="3600" dirty="0">
                <a:latin typeface="Twinkl" pitchFamily="50" charset="0"/>
              </a:rPr>
              <a:t>24</a:t>
            </a:r>
            <a:r>
              <a:rPr lang="en-GB" sz="3600" baseline="30000" dirty="0">
                <a:latin typeface="Twinkl" pitchFamily="50" charset="0"/>
              </a:rPr>
              <a:t>th</a:t>
            </a:r>
            <a:r>
              <a:rPr lang="en-GB" sz="3600" dirty="0">
                <a:latin typeface="Twinkl" pitchFamily="50" charset="0"/>
              </a:rPr>
              <a:t> August </a:t>
            </a:r>
            <a:endParaRPr lang="en-GB" sz="3600" b="0" dirty="0"/>
          </a:p>
        </p:txBody>
      </p:sp>
      <p:grpSp>
        <p:nvGrpSpPr>
          <p:cNvPr id="3" name="Group 2"/>
          <p:cNvGrpSpPr/>
          <p:nvPr/>
        </p:nvGrpSpPr>
        <p:grpSpPr>
          <a:xfrm>
            <a:off x="3962399" y="2033940"/>
            <a:ext cx="4402666" cy="3384727"/>
            <a:chOff x="567266" y="3784293"/>
            <a:chExt cx="3831166" cy="3384727"/>
          </a:xfrm>
        </p:grpSpPr>
        <p:sp>
          <p:nvSpPr>
            <p:cNvPr id="4" name="Rectangle 3"/>
            <p:cNvSpPr/>
            <p:nvPr/>
          </p:nvSpPr>
          <p:spPr>
            <a:xfrm>
              <a:off x="567266" y="3784293"/>
              <a:ext cx="3831166" cy="3384727"/>
            </a:xfrm>
            <a:prstGeom prst="rect">
              <a:avLst/>
            </a:prstGeom>
            <a:solidFill>
              <a:schemeClr val="bg1"/>
            </a:solidFill>
            <a:ln w="19050">
              <a:solidFill>
                <a:srgbClr val="F1D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3267" y="3931827"/>
              <a:ext cx="3230299" cy="3046988"/>
            </a:xfrm>
            <a:prstGeom prst="rect">
              <a:avLst/>
            </a:prstGeom>
          </p:spPr>
          <p:txBody>
            <a:bodyPr wrap="square" lIns="0" tIns="0" rIns="0" bIns="0">
              <a:spAutoFit/>
            </a:bodyPr>
            <a:lstStyle/>
            <a:p>
              <a:r>
                <a:rPr lang="en-GB" dirty="0">
                  <a:latin typeface="Twinkl" pitchFamily="2" charset="0"/>
                </a:rPr>
                <a:t>Vesuvius erupted violently. </a:t>
              </a:r>
            </a:p>
            <a:p>
              <a:endParaRPr lang="en-GB" dirty="0">
                <a:latin typeface="Twinkl" pitchFamily="2" charset="0"/>
              </a:endParaRPr>
            </a:p>
            <a:p>
              <a:r>
                <a:rPr lang="en-GB" dirty="0">
                  <a:latin typeface="Twinkl" pitchFamily="2" charset="0"/>
                </a:rPr>
                <a:t>A massive ash cloud was expelled up to 20km high, dominating the sky and blocking out the sun. The whole sky turned dark as the cloud was carried south-east and Pompeii was plunged into darkness. </a:t>
              </a:r>
            </a:p>
            <a:p>
              <a:endParaRPr lang="en-GB" dirty="0">
                <a:latin typeface="Twinkl" pitchFamily="2" charset="0"/>
              </a:endParaRPr>
            </a:p>
            <a:p>
              <a:r>
                <a:rPr lang="en-GB" dirty="0">
                  <a:latin typeface="Twinkl" pitchFamily="2" charset="0"/>
                </a:rPr>
                <a:t>Ash began to fall to the ground soon afterwards.</a:t>
              </a:r>
            </a:p>
          </p:txBody>
        </p:sp>
      </p:grpSp>
      <p:sp>
        <p:nvSpPr>
          <p:cNvPr id="13" name="Rectangle 12"/>
          <p:cNvSpPr/>
          <p:nvPr/>
        </p:nvSpPr>
        <p:spPr>
          <a:xfrm>
            <a:off x="781789" y="1488009"/>
            <a:ext cx="3430747" cy="369332"/>
          </a:xfrm>
          <a:prstGeom prst="rect">
            <a:avLst/>
          </a:prstGeom>
        </p:spPr>
        <p:txBody>
          <a:bodyPr wrap="none">
            <a:spAutoFit/>
          </a:bodyPr>
          <a:lstStyle/>
          <a:p>
            <a:r>
              <a:rPr lang="en-GB" dirty="0">
                <a:latin typeface="Twinkl" pitchFamily="50" charset="0"/>
              </a:rPr>
              <a:t>Early Afternoon (around 1 p.m.)</a:t>
            </a:r>
            <a:endParaRPr lang="en-GB"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0167" t="1173" r="10005" b="203"/>
          <a:stretch/>
        </p:blipFill>
        <p:spPr>
          <a:xfrm>
            <a:off x="865918" y="2033940"/>
            <a:ext cx="2968944" cy="4108273"/>
          </a:xfrm>
          <a:prstGeom prst="rect">
            <a:avLst/>
          </a:prstGeom>
          <a:ln w="28575">
            <a:solidFill>
              <a:srgbClr val="F1D59B"/>
            </a:solidFill>
          </a:ln>
        </p:spPr>
      </p:pic>
      <p:grpSp>
        <p:nvGrpSpPr>
          <p:cNvPr id="9" name="Group 8"/>
          <p:cNvGrpSpPr/>
          <p:nvPr/>
        </p:nvGrpSpPr>
        <p:grpSpPr>
          <a:xfrm>
            <a:off x="6802934" y="470944"/>
            <a:ext cx="1666735" cy="1178575"/>
            <a:chOff x="6802934" y="470944"/>
            <a:chExt cx="1666735" cy="1178575"/>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2934" y="470944"/>
              <a:ext cx="1666735" cy="1178575"/>
            </a:xfrm>
            <a:prstGeom prst="rect">
              <a:avLst/>
            </a:prstGeom>
          </p:spPr>
        </p:pic>
        <p:sp>
          <p:nvSpPr>
            <p:cNvPr id="11" name="Oval 10"/>
            <p:cNvSpPr/>
            <p:nvPr/>
          </p:nvSpPr>
          <p:spPr>
            <a:xfrm>
              <a:off x="7226740" y="1244600"/>
              <a:ext cx="148747" cy="14874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rot="21332303">
              <a:off x="7360830" y="580897"/>
              <a:ext cx="630301" cy="230832"/>
            </a:xfrm>
            <a:prstGeom prst="rect">
              <a:avLst/>
            </a:prstGeom>
          </p:spPr>
          <p:txBody>
            <a:bodyPr wrap="none">
              <a:spAutoFit/>
            </a:bodyPr>
            <a:lstStyle/>
            <a:p>
              <a:r>
                <a:rPr lang="en-GB" sz="900" b="1" dirty="0" smtClean="0"/>
                <a:t>AUGUST</a:t>
              </a:r>
              <a:endParaRPr lang="en-GB" sz="1050" b="1" dirty="0"/>
            </a:p>
          </p:txBody>
        </p:sp>
      </p:grpSp>
    </p:spTree>
    <p:extLst>
      <p:ext uri="{BB962C8B-B14F-4D97-AF65-F5344CB8AC3E}">
        <p14:creationId xmlns:p14="http://schemas.microsoft.com/office/powerpoint/2010/main" val="21317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48732" y="643419"/>
            <a:ext cx="8246534" cy="659523"/>
          </a:xfrm>
          <a:prstGeom prst="rect">
            <a:avLst/>
          </a:prstGeom>
          <a:solidFill>
            <a:srgbClr val="F1D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57199" y="651886"/>
            <a:ext cx="3251201" cy="659524"/>
          </a:xfrm>
        </p:spPr>
        <p:txBody>
          <a:bodyPr/>
          <a:lstStyle/>
          <a:p>
            <a:r>
              <a:rPr lang="en-GB" sz="3600" dirty="0">
                <a:latin typeface="Twinkl" pitchFamily="50" charset="0"/>
              </a:rPr>
              <a:t>24</a:t>
            </a:r>
            <a:r>
              <a:rPr lang="en-GB" sz="3600" baseline="30000" dirty="0">
                <a:latin typeface="Twinkl" pitchFamily="50" charset="0"/>
              </a:rPr>
              <a:t>th</a:t>
            </a:r>
            <a:r>
              <a:rPr lang="en-GB" sz="3600" dirty="0">
                <a:latin typeface="Twinkl" pitchFamily="50" charset="0"/>
              </a:rPr>
              <a:t> August </a:t>
            </a:r>
            <a:endParaRPr lang="en-GB" sz="3600" b="0" dirty="0"/>
          </a:p>
        </p:txBody>
      </p:sp>
      <p:grpSp>
        <p:nvGrpSpPr>
          <p:cNvPr id="3" name="Group 2"/>
          <p:cNvGrpSpPr/>
          <p:nvPr/>
        </p:nvGrpSpPr>
        <p:grpSpPr>
          <a:xfrm>
            <a:off x="4846320" y="2033941"/>
            <a:ext cx="3594944" cy="3230390"/>
            <a:chOff x="567266" y="3784294"/>
            <a:chExt cx="3831166" cy="1801460"/>
          </a:xfrm>
        </p:grpSpPr>
        <p:sp>
          <p:nvSpPr>
            <p:cNvPr id="4" name="Rectangle 3"/>
            <p:cNvSpPr/>
            <p:nvPr/>
          </p:nvSpPr>
          <p:spPr>
            <a:xfrm>
              <a:off x="567266" y="3784294"/>
              <a:ext cx="3831166" cy="1801460"/>
            </a:xfrm>
            <a:prstGeom prst="rect">
              <a:avLst/>
            </a:prstGeom>
            <a:solidFill>
              <a:schemeClr val="bg1"/>
            </a:solidFill>
            <a:ln w="19050">
              <a:solidFill>
                <a:srgbClr val="F1D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3267" y="3931827"/>
              <a:ext cx="3468342" cy="1384995"/>
            </a:xfrm>
            <a:prstGeom prst="rect">
              <a:avLst/>
            </a:prstGeom>
          </p:spPr>
          <p:txBody>
            <a:bodyPr wrap="square" lIns="0" tIns="0" rIns="0" bIns="0">
              <a:spAutoFit/>
            </a:bodyPr>
            <a:lstStyle/>
            <a:p>
              <a:r>
                <a:rPr lang="en-GB" dirty="0">
                  <a:latin typeface="Twinkl" pitchFamily="2" charset="0"/>
                </a:rPr>
                <a:t>Ash and pumice was falling on Pompeii and panic had risen dramatically among the people of the city. Rocks and debris begin to land on buildings and build up on rooftops.</a:t>
              </a:r>
            </a:p>
          </p:txBody>
        </p:sp>
      </p:grpSp>
      <p:sp>
        <p:nvSpPr>
          <p:cNvPr id="13" name="Rectangle 12"/>
          <p:cNvSpPr/>
          <p:nvPr/>
        </p:nvSpPr>
        <p:spPr>
          <a:xfrm>
            <a:off x="781789" y="1479541"/>
            <a:ext cx="2852063" cy="369332"/>
          </a:xfrm>
          <a:prstGeom prst="rect">
            <a:avLst/>
          </a:prstGeom>
        </p:spPr>
        <p:txBody>
          <a:bodyPr wrap="none">
            <a:spAutoFit/>
          </a:bodyPr>
          <a:lstStyle/>
          <a:p>
            <a:r>
              <a:rPr lang="en-GB" dirty="0">
                <a:latin typeface="Twinkl" pitchFamily="50" charset="0"/>
              </a:rPr>
              <a:t>Afternoon (around 2 p.m.)</a:t>
            </a:r>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023" y="2033941"/>
            <a:ext cx="4010377" cy="3622276"/>
          </a:xfrm>
          <a:prstGeom prst="rect">
            <a:avLst/>
          </a:prstGeom>
        </p:spPr>
      </p:pic>
      <p:grpSp>
        <p:nvGrpSpPr>
          <p:cNvPr id="10" name="Group 9"/>
          <p:cNvGrpSpPr/>
          <p:nvPr/>
        </p:nvGrpSpPr>
        <p:grpSpPr>
          <a:xfrm>
            <a:off x="6802934" y="470944"/>
            <a:ext cx="1666735" cy="1178575"/>
            <a:chOff x="6802934" y="470944"/>
            <a:chExt cx="1666735" cy="1178575"/>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2934" y="470944"/>
              <a:ext cx="1666735" cy="1178575"/>
            </a:xfrm>
            <a:prstGeom prst="rect">
              <a:avLst/>
            </a:prstGeom>
          </p:spPr>
        </p:pic>
        <p:sp>
          <p:nvSpPr>
            <p:cNvPr id="14" name="Oval 13"/>
            <p:cNvSpPr/>
            <p:nvPr/>
          </p:nvSpPr>
          <p:spPr>
            <a:xfrm>
              <a:off x="7226740" y="1244600"/>
              <a:ext cx="148747" cy="14874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rot="21332303">
              <a:off x="7360830" y="580897"/>
              <a:ext cx="630301" cy="230832"/>
            </a:xfrm>
            <a:prstGeom prst="rect">
              <a:avLst/>
            </a:prstGeom>
          </p:spPr>
          <p:txBody>
            <a:bodyPr wrap="none">
              <a:spAutoFit/>
            </a:bodyPr>
            <a:lstStyle/>
            <a:p>
              <a:r>
                <a:rPr lang="en-GB" sz="900" b="1" dirty="0" smtClean="0"/>
                <a:t>AUGUST</a:t>
              </a:r>
              <a:endParaRPr lang="en-GB" sz="1050" b="1" dirty="0"/>
            </a:p>
          </p:txBody>
        </p:sp>
      </p:grpSp>
    </p:spTree>
    <p:extLst>
      <p:ext uri="{BB962C8B-B14F-4D97-AF65-F5344CB8AC3E}">
        <p14:creationId xmlns:p14="http://schemas.microsoft.com/office/powerpoint/2010/main" val="331767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48732" y="643419"/>
            <a:ext cx="8246534" cy="659523"/>
          </a:xfrm>
          <a:prstGeom prst="rect">
            <a:avLst/>
          </a:prstGeom>
          <a:solidFill>
            <a:srgbClr val="F1D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57199" y="651886"/>
            <a:ext cx="3251201" cy="659524"/>
          </a:xfrm>
        </p:spPr>
        <p:txBody>
          <a:bodyPr/>
          <a:lstStyle/>
          <a:p>
            <a:r>
              <a:rPr lang="en-GB" sz="3600" dirty="0" smtClean="0">
                <a:latin typeface="Twinkl" pitchFamily="50" charset="0"/>
              </a:rPr>
              <a:t>25</a:t>
            </a:r>
            <a:r>
              <a:rPr lang="en-GB" sz="3600" baseline="30000" dirty="0" smtClean="0">
                <a:latin typeface="Twinkl" pitchFamily="50" charset="0"/>
              </a:rPr>
              <a:t>th</a:t>
            </a:r>
            <a:r>
              <a:rPr lang="en-GB" sz="3600" dirty="0" smtClean="0">
                <a:latin typeface="Twinkl" pitchFamily="50" charset="0"/>
              </a:rPr>
              <a:t> </a:t>
            </a:r>
            <a:r>
              <a:rPr lang="en-GB" sz="3600" dirty="0">
                <a:latin typeface="Twinkl" pitchFamily="50" charset="0"/>
              </a:rPr>
              <a:t>August </a:t>
            </a:r>
            <a:endParaRPr lang="en-GB" sz="3600" b="0" dirty="0"/>
          </a:p>
        </p:txBody>
      </p:sp>
      <p:grpSp>
        <p:nvGrpSpPr>
          <p:cNvPr id="3" name="Group 2"/>
          <p:cNvGrpSpPr/>
          <p:nvPr/>
        </p:nvGrpSpPr>
        <p:grpSpPr>
          <a:xfrm>
            <a:off x="4021667" y="2033940"/>
            <a:ext cx="4512734" cy="4108273"/>
            <a:chOff x="567266" y="3784293"/>
            <a:chExt cx="3926946" cy="4108273"/>
          </a:xfrm>
        </p:grpSpPr>
        <p:sp>
          <p:nvSpPr>
            <p:cNvPr id="4" name="Rectangle 3"/>
            <p:cNvSpPr/>
            <p:nvPr/>
          </p:nvSpPr>
          <p:spPr>
            <a:xfrm>
              <a:off x="567266" y="3784293"/>
              <a:ext cx="3926946" cy="4108273"/>
            </a:xfrm>
            <a:prstGeom prst="rect">
              <a:avLst/>
            </a:prstGeom>
            <a:solidFill>
              <a:schemeClr val="bg1"/>
            </a:solidFill>
            <a:ln w="19050">
              <a:solidFill>
                <a:srgbClr val="F1D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657487" y="3931827"/>
              <a:ext cx="3785150" cy="3877985"/>
            </a:xfrm>
            <a:prstGeom prst="rect">
              <a:avLst/>
            </a:prstGeom>
          </p:spPr>
          <p:txBody>
            <a:bodyPr wrap="square" lIns="0" tIns="0" rIns="0" bIns="0">
              <a:spAutoFit/>
            </a:bodyPr>
            <a:lstStyle/>
            <a:p>
              <a:r>
                <a:rPr lang="en-GB" dirty="0">
                  <a:latin typeface="Twinkl" pitchFamily="2" charset="0"/>
                </a:rPr>
                <a:t>The volcanic cloud reached its peak at the estimated height of over 30km in the air. This cloud began to plummet back down to earth. </a:t>
              </a:r>
            </a:p>
            <a:p>
              <a:endParaRPr lang="en-GB" dirty="0">
                <a:latin typeface="Twinkl" pitchFamily="2" charset="0"/>
              </a:endParaRPr>
            </a:p>
            <a:p>
              <a:r>
                <a:rPr lang="en-GB" dirty="0">
                  <a:latin typeface="Twinkl" pitchFamily="2" charset="0"/>
                </a:rPr>
                <a:t>A pyroclastic surge of extremely hot gas, rocks and volcanic material flowed with huge force and speed down the </a:t>
              </a:r>
              <a:r>
                <a:rPr lang="en-GB" dirty="0" smtClean="0">
                  <a:latin typeface="Twinkl" pitchFamily="2" charset="0"/>
                </a:rPr>
                <a:t>                  north-west </a:t>
              </a:r>
              <a:r>
                <a:rPr lang="en-GB" dirty="0">
                  <a:latin typeface="Twinkl" pitchFamily="2" charset="0"/>
                </a:rPr>
                <a:t>side of the volcano into Herculaneum. Here, it killed many people.</a:t>
              </a:r>
            </a:p>
            <a:p>
              <a:endParaRPr lang="en-GB" dirty="0">
                <a:latin typeface="Twinkl" pitchFamily="2" charset="0"/>
              </a:endParaRPr>
            </a:p>
            <a:p>
              <a:r>
                <a:rPr lang="en-GB" dirty="0">
                  <a:latin typeface="Twinkl" pitchFamily="2" charset="0"/>
                </a:rPr>
                <a:t>It is thought that the pyroclastic surge travelled at an astonishing 350km </a:t>
              </a:r>
              <a:r>
                <a:rPr lang="en-GB" dirty="0" smtClean="0">
                  <a:latin typeface="Twinkl" pitchFamily="2" charset="0"/>
                </a:rPr>
                <a:t>                per </a:t>
              </a:r>
              <a:r>
                <a:rPr lang="en-GB" dirty="0">
                  <a:latin typeface="Twinkl" pitchFamily="2" charset="0"/>
                </a:rPr>
                <a:t>hour.</a:t>
              </a:r>
            </a:p>
          </p:txBody>
        </p:sp>
      </p:grpSp>
      <p:sp>
        <p:nvSpPr>
          <p:cNvPr id="13" name="Rectangle 12"/>
          <p:cNvSpPr/>
          <p:nvPr/>
        </p:nvSpPr>
        <p:spPr>
          <a:xfrm>
            <a:off x="781789" y="1479541"/>
            <a:ext cx="1101584" cy="369332"/>
          </a:xfrm>
          <a:prstGeom prst="rect">
            <a:avLst/>
          </a:prstGeom>
        </p:spPr>
        <p:txBody>
          <a:bodyPr wrap="none">
            <a:spAutoFit/>
          </a:bodyPr>
          <a:lstStyle/>
          <a:p>
            <a:r>
              <a:rPr lang="en-GB" dirty="0">
                <a:latin typeface="Twinkl" pitchFamily="50" charset="0"/>
              </a:rPr>
              <a:t>Midnight</a:t>
            </a:r>
            <a:endParaRPr lang="en-GB"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5212" y="2033941"/>
            <a:ext cx="3019455" cy="4108273"/>
          </a:xfrm>
          <a:prstGeom prst="rect">
            <a:avLst/>
          </a:prstGeom>
          <a:ln w="28575">
            <a:solidFill>
              <a:srgbClr val="F1D59B"/>
            </a:solidFill>
          </a:ln>
        </p:spPr>
      </p:pic>
      <p:grpSp>
        <p:nvGrpSpPr>
          <p:cNvPr id="19" name="Group 18"/>
          <p:cNvGrpSpPr/>
          <p:nvPr/>
        </p:nvGrpSpPr>
        <p:grpSpPr>
          <a:xfrm>
            <a:off x="6802934" y="470944"/>
            <a:ext cx="1666735" cy="1178575"/>
            <a:chOff x="6802934" y="470944"/>
            <a:chExt cx="1666735" cy="1178575"/>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2934" y="470944"/>
              <a:ext cx="1666735" cy="1178575"/>
            </a:xfrm>
            <a:prstGeom prst="rect">
              <a:avLst/>
            </a:prstGeom>
          </p:spPr>
        </p:pic>
        <p:sp>
          <p:nvSpPr>
            <p:cNvPr id="21" name="Oval 20"/>
            <p:cNvSpPr/>
            <p:nvPr/>
          </p:nvSpPr>
          <p:spPr>
            <a:xfrm>
              <a:off x="7385490" y="1231900"/>
              <a:ext cx="148747" cy="14874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rot="21332303">
              <a:off x="7360830" y="580897"/>
              <a:ext cx="630301" cy="230832"/>
            </a:xfrm>
            <a:prstGeom prst="rect">
              <a:avLst/>
            </a:prstGeom>
          </p:spPr>
          <p:txBody>
            <a:bodyPr wrap="none">
              <a:spAutoFit/>
            </a:bodyPr>
            <a:lstStyle/>
            <a:p>
              <a:r>
                <a:rPr lang="en-GB" sz="900" b="1" dirty="0" smtClean="0"/>
                <a:t>AUGUST</a:t>
              </a:r>
              <a:endParaRPr lang="en-GB" sz="1050" b="1" dirty="0"/>
            </a:p>
          </p:txBody>
        </p:sp>
      </p:grpSp>
    </p:spTree>
    <p:extLst>
      <p:ext uri="{BB962C8B-B14F-4D97-AF65-F5344CB8AC3E}">
        <p14:creationId xmlns:p14="http://schemas.microsoft.com/office/powerpoint/2010/main" val="75194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48732" y="643419"/>
            <a:ext cx="8246534" cy="659523"/>
          </a:xfrm>
          <a:prstGeom prst="rect">
            <a:avLst/>
          </a:prstGeom>
          <a:solidFill>
            <a:srgbClr val="F1D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57199" y="651886"/>
            <a:ext cx="3251201" cy="659524"/>
          </a:xfrm>
        </p:spPr>
        <p:txBody>
          <a:bodyPr/>
          <a:lstStyle/>
          <a:p>
            <a:r>
              <a:rPr lang="en-GB" sz="3600" dirty="0" smtClean="0">
                <a:latin typeface="Twinkl" pitchFamily="50" charset="0"/>
              </a:rPr>
              <a:t>25</a:t>
            </a:r>
            <a:r>
              <a:rPr lang="en-GB" sz="3600" baseline="30000" dirty="0" smtClean="0">
                <a:latin typeface="Twinkl" pitchFamily="50" charset="0"/>
              </a:rPr>
              <a:t>th</a:t>
            </a:r>
            <a:r>
              <a:rPr lang="en-GB" sz="3600" dirty="0" smtClean="0">
                <a:latin typeface="Twinkl" pitchFamily="50" charset="0"/>
              </a:rPr>
              <a:t> </a:t>
            </a:r>
            <a:r>
              <a:rPr lang="en-GB" sz="3600" dirty="0">
                <a:latin typeface="Twinkl" pitchFamily="50" charset="0"/>
              </a:rPr>
              <a:t>August </a:t>
            </a:r>
            <a:endParaRPr lang="en-GB" sz="3600" b="0" dirty="0"/>
          </a:p>
        </p:txBody>
      </p:sp>
      <p:grpSp>
        <p:nvGrpSpPr>
          <p:cNvPr id="3" name="Group 2"/>
          <p:cNvGrpSpPr/>
          <p:nvPr/>
        </p:nvGrpSpPr>
        <p:grpSpPr>
          <a:xfrm>
            <a:off x="4140200" y="2033940"/>
            <a:ext cx="4080933" cy="3173060"/>
            <a:chOff x="825133" y="3784293"/>
            <a:chExt cx="3551197" cy="3173060"/>
          </a:xfrm>
        </p:grpSpPr>
        <p:sp>
          <p:nvSpPr>
            <p:cNvPr id="4" name="Rectangle 3"/>
            <p:cNvSpPr/>
            <p:nvPr/>
          </p:nvSpPr>
          <p:spPr>
            <a:xfrm>
              <a:off x="825133" y="3784293"/>
              <a:ext cx="3551197" cy="3173060"/>
            </a:xfrm>
            <a:prstGeom prst="rect">
              <a:avLst/>
            </a:prstGeom>
            <a:solidFill>
              <a:schemeClr val="bg1"/>
            </a:solidFill>
            <a:ln w="19050">
              <a:solidFill>
                <a:srgbClr val="F1D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984440" y="3931829"/>
              <a:ext cx="3203110" cy="2769989"/>
            </a:xfrm>
            <a:prstGeom prst="rect">
              <a:avLst/>
            </a:prstGeom>
          </p:spPr>
          <p:txBody>
            <a:bodyPr wrap="square" lIns="0" tIns="0" rIns="0" bIns="0">
              <a:spAutoFit/>
            </a:bodyPr>
            <a:lstStyle/>
            <a:p>
              <a:r>
                <a:rPr lang="en-GB" dirty="0">
                  <a:latin typeface="Twinkl" pitchFamily="2" charset="0"/>
                </a:rPr>
                <a:t>The eruption cloud collapsed once again. </a:t>
              </a:r>
            </a:p>
            <a:p>
              <a:endParaRPr lang="en-GB" dirty="0">
                <a:latin typeface="Twinkl" pitchFamily="2" charset="0"/>
              </a:endParaRPr>
            </a:p>
            <a:p>
              <a:r>
                <a:rPr lang="en-GB" dirty="0">
                  <a:latin typeface="Twinkl" pitchFamily="2" charset="0"/>
                </a:rPr>
                <a:t>Mount Vesuvius released a second pyroclastic surge, closely followed by a third surge, which was even stronger than the last. </a:t>
              </a:r>
            </a:p>
            <a:p>
              <a:endParaRPr lang="en-GB" dirty="0">
                <a:latin typeface="Twinkl" pitchFamily="2" charset="0"/>
              </a:endParaRPr>
            </a:p>
            <a:p>
              <a:r>
                <a:rPr lang="en-GB" dirty="0">
                  <a:latin typeface="Twinkl" pitchFamily="2" charset="0"/>
                </a:rPr>
                <a:t>The surge was growing ever closer to Pompeii.</a:t>
              </a:r>
            </a:p>
          </p:txBody>
        </p:sp>
      </p:grpSp>
      <p:sp>
        <p:nvSpPr>
          <p:cNvPr id="13" name="Rectangle 12"/>
          <p:cNvSpPr/>
          <p:nvPr/>
        </p:nvSpPr>
        <p:spPr>
          <a:xfrm>
            <a:off x="781788" y="1485072"/>
            <a:ext cx="7752612" cy="369332"/>
          </a:xfrm>
          <a:prstGeom prst="rect">
            <a:avLst/>
          </a:prstGeom>
        </p:spPr>
        <p:txBody>
          <a:bodyPr wrap="square">
            <a:spAutoFit/>
          </a:bodyPr>
          <a:lstStyle/>
          <a:p>
            <a:r>
              <a:rPr lang="en-GB" dirty="0">
                <a:latin typeface="Twinkl" pitchFamily="50" charset="0"/>
              </a:rPr>
              <a:t>Early Morning </a:t>
            </a:r>
            <a:r>
              <a:rPr lang="en-GB" dirty="0" smtClean="0">
                <a:latin typeface="Twinkl" pitchFamily="50" charset="0"/>
              </a:rPr>
              <a:t>(</a:t>
            </a:r>
            <a:r>
              <a:rPr lang="en-GB" dirty="0">
                <a:latin typeface="Twinkl" pitchFamily="50" charset="0"/>
              </a:rPr>
              <a:t>around 2 a.m.)</a:t>
            </a:r>
            <a:endParaRPr lang="en-GB"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022" y="2033940"/>
            <a:ext cx="3022237" cy="4108274"/>
          </a:xfrm>
          <a:prstGeom prst="rect">
            <a:avLst/>
          </a:prstGeom>
          <a:ln w="28575">
            <a:solidFill>
              <a:srgbClr val="F1D59B"/>
            </a:solidFill>
          </a:ln>
        </p:spPr>
      </p:pic>
      <p:grpSp>
        <p:nvGrpSpPr>
          <p:cNvPr id="10" name="Group 9"/>
          <p:cNvGrpSpPr/>
          <p:nvPr/>
        </p:nvGrpSpPr>
        <p:grpSpPr>
          <a:xfrm>
            <a:off x="6802934" y="470944"/>
            <a:ext cx="1666735" cy="1178575"/>
            <a:chOff x="6802934" y="470944"/>
            <a:chExt cx="1666735" cy="1178575"/>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2934" y="470944"/>
              <a:ext cx="1666735" cy="1178575"/>
            </a:xfrm>
            <a:prstGeom prst="rect">
              <a:avLst/>
            </a:prstGeom>
          </p:spPr>
        </p:pic>
        <p:sp>
          <p:nvSpPr>
            <p:cNvPr id="14" name="Oval 13"/>
            <p:cNvSpPr/>
            <p:nvPr/>
          </p:nvSpPr>
          <p:spPr>
            <a:xfrm>
              <a:off x="7385490" y="1231900"/>
              <a:ext cx="148747" cy="14874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rot="21332303">
              <a:off x="7360830" y="580897"/>
              <a:ext cx="630301" cy="230832"/>
            </a:xfrm>
            <a:prstGeom prst="rect">
              <a:avLst/>
            </a:prstGeom>
          </p:spPr>
          <p:txBody>
            <a:bodyPr wrap="none">
              <a:spAutoFit/>
            </a:bodyPr>
            <a:lstStyle/>
            <a:p>
              <a:r>
                <a:rPr lang="en-GB" sz="900" b="1" dirty="0" smtClean="0"/>
                <a:t>AUGUST</a:t>
              </a:r>
              <a:endParaRPr lang="en-GB" sz="1050" b="1" dirty="0"/>
            </a:p>
          </p:txBody>
        </p:sp>
      </p:grpSp>
    </p:spTree>
    <p:extLst>
      <p:ext uri="{BB962C8B-B14F-4D97-AF65-F5344CB8AC3E}">
        <p14:creationId xmlns:p14="http://schemas.microsoft.com/office/powerpoint/2010/main" val="175532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48732" y="643419"/>
            <a:ext cx="8246534" cy="659523"/>
          </a:xfrm>
          <a:prstGeom prst="rect">
            <a:avLst/>
          </a:prstGeom>
          <a:solidFill>
            <a:srgbClr val="F1D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57199" y="651886"/>
            <a:ext cx="3251201" cy="659524"/>
          </a:xfrm>
        </p:spPr>
        <p:txBody>
          <a:bodyPr/>
          <a:lstStyle/>
          <a:p>
            <a:r>
              <a:rPr lang="en-GB" sz="3600" dirty="0" smtClean="0">
                <a:latin typeface="Twinkl" pitchFamily="50" charset="0"/>
              </a:rPr>
              <a:t>25</a:t>
            </a:r>
            <a:r>
              <a:rPr lang="en-GB" sz="3600" baseline="30000" dirty="0" smtClean="0">
                <a:latin typeface="Twinkl" pitchFamily="50" charset="0"/>
              </a:rPr>
              <a:t>th</a:t>
            </a:r>
            <a:r>
              <a:rPr lang="en-GB" sz="3600" dirty="0" smtClean="0">
                <a:latin typeface="Twinkl" pitchFamily="50" charset="0"/>
              </a:rPr>
              <a:t> </a:t>
            </a:r>
            <a:r>
              <a:rPr lang="en-GB" sz="3600" dirty="0">
                <a:latin typeface="Twinkl" pitchFamily="50" charset="0"/>
              </a:rPr>
              <a:t>August </a:t>
            </a:r>
            <a:endParaRPr lang="en-GB" sz="3600" b="0" dirty="0"/>
          </a:p>
        </p:txBody>
      </p:sp>
      <p:grpSp>
        <p:nvGrpSpPr>
          <p:cNvPr id="3" name="Group 2"/>
          <p:cNvGrpSpPr/>
          <p:nvPr/>
        </p:nvGrpSpPr>
        <p:grpSpPr>
          <a:xfrm>
            <a:off x="5240867" y="2047265"/>
            <a:ext cx="3335870" cy="4184202"/>
            <a:chOff x="1419312" y="3887828"/>
            <a:chExt cx="3967922" cy="4184202"/>
          </a:xfrm>
        </p:grpSpPr>
        <p:sp>
          <p:nvSpPr>
            <p:cNvPr id="4" name="Rectangle 3"/>
            <p:cNvSpPr/>
            <p:nvPr/>
          </p:nvSpPr>
          <p:spPr>
            <a:xfrm>
              <a:off x="1419312" y="3887828"/>
              <a:ext cx="3967922" cy="4184202"/>
            </a:xfrm>
            <a:prstGeom prst="rect">
              <a:avLst/>
            </a:prstGeom>
            <a:solidFill>
              <a:schemeClr val="bg1"/>
            </a:solidFill>
            <a:ln w="19050">
              <a:solidFill>
                <a:srgbClr val="F1D5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559729" y="3997896"/>
              <a:ext cx="3676437" cy="3877985"/>
            </a:xfrm>
            <a:prstGeom prst="rect">
              <a:avLst/>
            </a:prstGeom>
          </p:spPr>
          <p:txBody>
            <a:bodyPr wrap="square" lIns="0" tIns="0" rIns="0" bIns="0">
              <a:spAutoFit/>
            </a:bodyPr>
            <a:lstStyle/>
            <a:p>
              <a:r>
                <a:rPr lang="en-GB" dirty="0">
                  <a:latin typeface="Twinkl" pitchFamily="2" charset="0"/>
                </a:rPr>
                <a:t>The cloud above Mount Vesuvius collapsed again.</a:t>
              </a:r>
            </a:p>
            <a:p>
              <a:endParaRPr lang="en-GB" dirty="0">
                <a:latin typeface="Twinkl" pitchFamily="2" charset="0"/>
              </a:endParaRPr>
            </a:p>
            <a:p>
              <a:r>
                <a:rPr lang="en-GB" dirty="0">
                  <a:latin typeface="Twinkl" pitchFamily="2" charset="0"/>
                </a:rPr>
                <a:t>A fourth surge of rock and gas was released and travelled with even greater force. It reached Pompeii and killed everyone remaining and destroyed any final buildings left standing.</a:t>
              </a:r>
            </a:p>
            <a:p>
              <a:endParaRPr lang="en-GB" dirty="0">
                <a:latin typeface="Twinkl" pitchFamily="2" charset="0"/>
              </a:endParaRPr>
            </a:p>
            <a:p>
              <a:r>
                <a:rPr lang="en-GB" dirty="0">
                  <a:latin typeface="Twinkl" pitchFamily="2" charset="0"/>
                </a:rPr>
                <a:t>Darkness still hung over the Bay of Naples due to the drifting ash cloud in the air.</a:t>
              </a:r>
            </a:p>
          </p:txBody>
        </p:sp>
      </p:grpSp>
      <p:sp>
        <p:nvSpPr>
          <p:cNvPr id="13" name="Rectangle 12"/>
          <p:cNvSpPr/>
          <p:nvPr/>
        </p:nvSpPr>
        <p:spPr>
          <a:xfrm>
            <a:off x="781789" y="1468721"/>
            <a:ext cx="7752612" cy="369332"/>
          </a:xfrm>
          <a:prstGeom prst="rect">
            <a:avLst/>
          </a:prstGeom>
        </p:spPr>
        <p:txBody>
          <a:bodyPr wrap="square">
            <a:spAutoFit/>
          </a:bodyPr>
          <a:lstStyle/>
          <a:p>
            <a:r>
              <a:rPr lang="en-GB" dirty="0">
                <a:latin typeface="Twinkl" pitchFamily="50" charset="0"/>
              </a:rPr>
              <a:t>Morning (around 7 a.m.)</a:t>
            </a:r>
            <a:endParaRPr lang="en-GB"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989" y="2047266"/>
            <a:ext cx="4230478" cy="2876196"/>
          </a:xfrm>
          <a:prstGeom prst="rect">
            <a:avLst/>
          </a:prstGeom>
          <a:ln w="28575">
            <a:solidFill>
              <a:srgbClr val="F1D59B"/>
            </a:solidFill>
          </a:ln>
        </p:spPr>
      </p:pic>
      <p:grpSp>
        <p:nvGrpSpPr>
          <p:cNvPr id="9" name="Group 8"/>
          <p:cNvGrpSpPr/>
          <p:nvPr/>
        </p:nvGrpSpPr>
        <p:grpSpPr>
          <a:xfrm>
            <a:off x="6802934" y="470944"/>
            <a:ext cx="1666735" cy="1178575"/>
            <a:chOff x="6802934" y="470944"/>
            <a:chExt cx="1666735" cy="1178575"/>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2934" y="470944"/>
              <a:ext cx="1666735" cy="1178575"/>
            </a:xfrm>
            <a:prstGeom prst="rect">
              <a:avLst/>
            </a:prstGeom>
          </p:spPr>
        </p:pic>
        <p:sp>
          <p:nvSpPr>
            <p:cNvPr id="11" name="Oval 10"/>
            <p:cNvSpPr/>
            <p:nvPr/>
          </p:nvSpPr>
          <p:spPr>
            <a:xfrm>
              <a:off x="7379140" y="1231900"/>
              <a:ext cx="148747" cy="14874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rot="21332303">
              <a:off x="7360830" y="580897"/>
              <a:ext cx="630301" cy="230832"/>
            </a:xfrm>
            <a:prstGeom prst="rect">
              <a:avLst/>
            </a:prstGeom>
          </p:spPr>
          <p:txBody>
            <a:bodyPr wrap="none">
              <a:spAutoFit/>
            </a:bodyPr>
            <a:lstStyle/>
            <a:p>
              <a:r>
                <a:rPr lang="en-GB" sz="900" b="1" dirty="0" smtClean="0"/>
                <a:t>AUGUST</a:t>
              </a:r>
              <a:endParaRPr lang="en-GB" sz="1050" b="1" dirty="0"/>
            </a:p>
          </p:txBody>
        </p:sp>
      </p:grpSp>
    </p:spTree>
    <p:extLst>
      <p:ext uri="{BB962C8B-B14F-4D97-AF65-F5344CB8AC3E}">
        <p14:creationId xmlns:p14="http://schemas.microsoft.com/office/powerpoint/2010/main" val="167190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194</TotalTime>
  <Words>531</Words>
  <Application>Microsoft Office PowerPoint</Application>
  <PresentationFormat>On-screen Show (4:3)</PresentationFormat>
  <Paragraphs>54</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BPreplay</vt:lpstr>
      <vt:lpstr>Arial</vt:lpstr>
      <vt:lpstr>Twinkl</vt:lpstr>
      <vt:lpstr>Calibri</vt:lpstr>
      <vt:lpstr>Office Theme</vt:lpstr>
      <vt:lpstr>PowerPoint Presentation</vt:lpstr>
      <vt:lpstr>Mount Vesuvius</vt:lpstr>
      <vt:lpstr>Days Before 24  August</vt:lpstr>
      <vt:lpstr>24th August </vt:lpstr>
      <vt:lpstr>24th August </vt:lpstr>
      <vt:lpstr>24th August </vt:lpstr>
      <vt:lpstr>25th August </vt:lpstr>
      <vt:lpstr>25th August </vt:lpstr>
      <vt:lpstr>25th August </vt:lpstr>
      <vt:lpstr>25th August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Kerekes</dc:creator>
  <cp:lastModifiedBy>Ms M Wilson</cp:lastModifiedBy>
  <cp:revision>12</cp:revision>
  <dcterms:created xsi:type="dcterms:W3CDTF">2020-01-20T11:57:06Z</dcterms:created>
  <dcterms:modified xsi:type="dcterms:W3CDTF">2020-06-22T10:48:24Z</dcterms:modified>
</cp:coreProperties>
</file>