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f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15"/>
  </p:notesMasterIdLst>
  <p:sldIdLst>
    <p:sldId id="418" r:id="rId6"/>
    <p:sldId id="419" r:id="rId7"/>
    <p:sldId id="420" r:id="rId8"/>
    <p:sldId id="421" r:id="rId9"/>
    <p:sldId id="422" r:id="rId10"/>
    <p:sldId id="423" r:id="rId11"/>
    <p:sldId id="424" r:id="rId12"/>
    <p:sldId id="429" r:id="rId13"/>
    <p:sldId id="431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4489" autoAdjust="0"/>
  </p:normalViewPr>
  <p:slideViewPr>
    <p:cSldViewPr snapToGrid="0" showGuides="1">
      <p:cViewPr varScale="1">
        <p:scale>
          <a:sx n="65" d="100"/>
          <a:sy n="65" d="100"/>
        </p:scale>
        <p:origin x="1188" y="48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02/02/2022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329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760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581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08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723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489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311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388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75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tif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8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t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Eva is performing a column subtraction with two four digit numbers.</a:t>
            </a:r>
          </a:p>
          <a:p>
            <a:pPr lvl="0" fontAlgn="t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fontAlgn="t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fontAlgn="t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The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larger number has a digit total of 35</a:t>
            </a:r>
          </a:p>
          <a:p>
            <a:pPr lvl="0" fontAlgn="t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fontAlgn="t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The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smaller number has a digit total of 2</a:t>
            </a:r>
          </a:p>
          <a:p>
            <a:pPr lvl="0" fontAlgn="t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fontAlgn="t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Use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cards to help you find the numbers.</a:t>
            </a:r>
          </a:p>
          <a:p>
            <a:pPr lvl="0" fontAlgn="t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fontAlgn="t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What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could Eva’s subtraction be?</a:t>
            </a:r>
          </a:p>
          <a:p>
            <a:pPr lvl="0" fontAlgn="t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fontAlgn="t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different options can you find?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643" y="1370879"/>
            <a:ext cx="1801092" cy="11398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694" y="1379316"/>
            <a:ext cx="1801092" cy="11398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039" y="1377089"/>
            <a:ext cx="1801092" cy="11398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568" y="1409425"/>
            <a:ext cx="1801092" cy="113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20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510" y="1686665"/>
            <a:ext cx="3494981" cy="331420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50548"/>
            <a:ext cx="8056280" cy="5923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There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are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counters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to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the value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of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3,470 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on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the table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but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some have been  covered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by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the</a:t>
            </a:r>
            <a:r>
              <a:rPr lang="en-GB" sz="2800" spc="-6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splat.</a:t>
            </a:r>
          </a:p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endParaRPr lang="en-GB" sz="2800" spc="-5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endParaRPr lang="en-GB" sz="2800" spc="-5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endParaRPr lang="en-GB" sz="2800" spc="-5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endParaRPr lang="en-GB" sz="2800" spc="-5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endParaRPr lang="en-GB" sz="2800" spc="-5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endParaRPr lang="en-GB" sz="2800" spc="-5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endParaRPr lang="en-GB" sz="2800" spc="-5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endParaRPr lang="en-GB" sz="2800" spc="-5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endParaRPr lang="en-GB" sz="2800" spc="-5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r>
              <a:rPr lang="en-GB" sz="2800" spc="-5" dirty="0" smtClean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What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is the total of the counters covered?</a:t>
            </a:r>
          </a:p>
          <a:p>
            <a:pPr marR="5080" lvl="0">
              <a:lnSpc>
                <a:spcPct val="91900"/>
              </a:lnSpc>
              <a:spcBef>
                <a:spcPts val="240"/>
              </a:spcBef>
              <a:defRPr/>
            </a:pP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How many different ways can you </a:t>
            </a:r>
            <a:r>
              <a:rPr lang="en-GB" sz="2800" spc="-5" dirty="0" smtClean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make the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missing</a:t>
            </a:r>
            <a:r>
              <a:rPr lang="en-GB" sz="2800" spc="-5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 </a:t>
            </a:r>
            <a:r>
              <a:rPr lang="en-GB" sz="2800" spc="-5" dirty="0">
                <a:solidFill>
                  <a:prstClr val="black"/>
                </a:solidFill>
                <a:latin typeface="Gill Sans MT" panose="020B0502020104020203" pitchFamily="34" charset="0"/>
                <a:cs typeface="Bariol Regular"/>
              </a:rPr>
              <a:t>total?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cs typeface="Bariol Regular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847" y="2405683"/>
            <a:ext cx="867879" cy="84650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455" y="1795070"/>
            <a:ext cx="867879" cy="8465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667" y="3420098"/>
            <a:ext cx="867879" cy="84650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182" y="1621913"/>
            <a:ext cx="867879" cy="84650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142" y="2819210"/>
            <a:ext cx="867879" cy="8465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26" y="3930776"/>
            <a:ext cx="867879" cy="84650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704" y="4561095"/>
            <a:ext cx="867879" cy="84650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816" y="4266601"/>
            <a:ext cx="867879" cy="84650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959" y="1406434"/>
            <a:ext cx="867879" cy="84650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517878"/>
            <a:ext cx="891801" cy="89396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469" y="718695"/>
            <a:ext cx="166268" cy="24616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084" y="1681852"/>
            <a:ext cx="190020" cy="95657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1681852"/>
            <a:ext cx="1189788" cy="117251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3534696"/>
            <a:ext cx="1019051" cy="99395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548" y="3534697"/>
            <a:ext cx="1019051" cy="99395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4602087"/>
            <a:ext cx="1019051" cy="99395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435" y="4602087"/>
            <a:ext cx="1019051" cy="99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11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t">
              <a:defRPr/>
            </a:pPr>
            <a:endParaRPr lang="en-GB" sz="2800" dirty="0" smtClean="0">
              <a:latin typeface="Gill Sans MT" panose="020B0502020104020203" pitchFamily="34" charset="0"/>
            </a:endParaRPr>
          </a:p>
          <a:p>
            <a:pPr lvl="0" fontAlgn="t">
              <a:defRPr/>
            </a:pPr>
            <a:endParaRPr lang="en-GB" sz="2800" dirty="0">
              <a:latin typeface="Gill Sans MT" panose="020B0502020104020203" pitchFamily="34" charset="0"/>
            </a:endParaRPr>
          </a:p>
          <a:p>
            <a:pPr lvl="0" fontAlgn="t">
              <a:defRPr/>
            </a:pPr>
            <a:endParaRPr lang="en-GB" sz="2800" dirty="0" smtClean="0">
              <a:latin typeface="Gill Sans MT" panose="020B0502020104020203" pitchFamily="34" charset="0"/>
            </a:endParaRPr>
          </a:p>
          <a:p>
            <a:pPr lvl="0" fontAlgn="t">
              <a:defRPr/>
            </a:pPr>
            <a:endParaRPr lang="en-GB" sz="2800" dirty="0">
              <a:latin typeface="Gill Sans MT" panose="020B0502020104020203" pitchFamily="34" charset="0"/>
            </a:endParaRPr>
          </a:p>
          <a:p>
            <a:pPr lvl="0" fontAlgn="t">
              <a:defRPr/>
            </a:pPr>
            <a:r>
              <a:rPr lang="en-GB" sz="2800" dirty="0" smtClean="0">
                <a:latin typeface="Gill Sans MT" panose="020B0502020104020203" pitchFamily="34" charset="0"/>
              </a:rPr>
              <a:t>1,235 </a:t>
            </a:r>
            <a:r>
              <a:rPr lang="en-GB" sz="2800" dirty="0">
                <a:latin typeface="Gill Sans MT" panose="020B0502020104020203" pitchFamily="34" charset="0"/>
              </a:rPr>
              <a:t>people go on a school trip. </a:t>
            </a:r>
          </a:p>
          <a:p>
            <a:pPr lvl="0" fontAlgn="t">
              <a:defRPr/>
            </a:pPr>
            <a:endParaRPr lang="en-GB" sz="2800" dirty="0">
              <a:latin typeface="Gill Sans MT" panose="020B0502020104020203" pitchFamily="34" charset="0"/>
            </a:endParaRPr>
          </a:p>
          <a:p>
            <a:pPr lvl="0" fontAlgn="t">
              <a:defRPr/>
            </a:pPr>
            <a:r>
              <a:rPr lang="en-GB" sz="2800" dirty="0">
                <a:latin typeface="Gill Sans MT" panose="020B0502020104020203" pitchFamily="34" charset="0"/>
              </a:rPr>
              <a:t>There are 1,179 children and 27 teachers. </a:t>
            </a:r>
            <a:r>
              <a:rPr lang="en-GB" sz="2800" dirty="0" smtClean="0">
                <a:latin typeface="Gill Sans MT" panose="020B0502020104020203" pitchFamily="34" charset="0"/>
              </a:rPr>
              <a:t> </a:t>
            </a:r>
          </a:p>
          <a:p>
            <a:pPr lvl="0" fontAlgn="t">
              <a:defRPr/>
            </a:pPr>
            <a:endParaRPr lang="en-GB" sz="2800" dirty="0">
              <a:latin typeface="Gill Sans MT" panose="020B0502020104020203" pitchFamily="34" charset="0"/>
            </a:endParaRPr>
          </a:p>
          <a:p>
            <a:pPr lvl="0" fontAlgn="t">
              <a:defRPr/>
            </a:pPr>
            <a:r>
              <a:rPr lang="en-GB" sz="2800" dirty="0" smtClean="0">
                <a:latin typeface="Gill Sans MT" panose="020B0502020104020203" pitchFamily="34" charset="0"/>
              </a:rPr>
              <a:t>The </a:t>
            </a:r>
            <a:r>
              <a:rPr lang="en-GB" sz="2800" dirty="0">
                <a:latin typeface="Gill Sans MT" panose="020B0502020104020203" pitchFamily="34" charset="0"/>
              </a:rPr>
              <a:t>rest are parents.</a:t>
            </a:r>
          </a:p>
          <a:p>
            <a:pPr lvl="0" fontAlgn="t">
              <a:defRPr/>
            </a:pPr>
            <a:endParaRPr lang="en-GB" sz="2800" dirty="0">
              <a:latin typeface="Gill Sans MT" panose="020B0502020104020203" pitchFamily="34" charset="0"/>
            </a:endParaRPr>
          </a:p>
          <a:p>
            <a:pPr lvl="0" fontAlgn="t">
              <a:defRPr/>
            </a:pPr>
            <a:r>
              <a:rPr lang="en-GB" sz="2800" dirty="0">
                <a:latin typeface="Gill Sans MT" panose="020B0502020104020203" pitchFamily="34" charset="0"/>
              </a:rPr>
              <a:t>How many parents are there?</a:t>
            </a:r>
          </a:p>
          <a:p>
            <a:pPr lvl="0" fontAlgn="t">
              <a:defRPr/>
            </a:pPr>
            <a:endParaRPr lang="en-GB" sz="2800" dirty="0">
              <a:latin typeface="Gill Sans MT" panose="020B0502020104020203" pitchFamily="34" charset="0"/>
            </a:endParaRPr>
          </a:p>
          <a:p>
            <a:pPr lvl="0" fontAlgn="t">
              <a:defRPr/>
            </a:pPr>
            <a:r>
              <a:rPr lang="en-GB" sz="2800" dirty="0">
                <a:latin typeface="Gill Sans MT" panose="020B0502020104020203" pitchFamily="34" charset="0"/>
              </a:rPr>
              <a:t>Explain your method to a friend.</a:t>
            </a:r>
          </a:p>
        </p:txBody>
      </p:sp>
      <p:sp>
        <p:nvSpPr>
          <p:cNvPr id="4" name="object 5"/>
          <p:cNvSpPr/>
          <p:nvPr/>
        </p:nvSpPr>
        <p:spPr>
          <a:xfrm>
            <a:off x="3624886" y="736900"/>
            <a:ext cx="2656229" cy="19017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517878"/>
            <a:ext cx="891801" cy="8939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469" y="718695"/>
            <a:ext cx="166268" cy="2461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084" y="1681852"/>
            <a:ext cx="190020" cy="9565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1681852"/>
            <a:ext cx="1189788" cy="11725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3534696"/>
            <a:ext cx="1019051" cy="9939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548" y="3534697"/>
            <a:ext cx="1019051" cy="9939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4602087"/>
            <a:ext cx="1019051" cy="9939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435" y="4602087"/>
            <a:ext cx="1019051" cy="99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21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60016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Find the missing numbers that could go  into the spaces.</a:t>
                </a:r>
              </a:p>
              <a:p>
                <a:pPr lvl="0">
                  <a:defRPr/>
                </a:pP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Give </a:t>
                </a: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reasons for your answers.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US" sz="3600" dirty="0">
                    <a:solidFill>
                      <a:prstClr val="black"/>
                    </a:solidFill>
                  </a:rPr>
                  <a:t>____ </a:t>
                </a:r>
                <a14:m>
                  <m:oMath xmlns:m="http://schemas.openxmlformats.org/officeDocument/2006/math">
                    <m:r>
                      <a:rPr lang="en-US" sz="36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6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1,345  </a:t>
                </a:r>
                <a14:m>
                  <m:oMath xmlns:m="http://schemas.openxmlformats.org/officeDocument/2006/math">
                    <m:r>
                      <a:rPr lang="en-US" sz="36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4__6</a:t>
                </a:r>
              </a:p>
              <a:p>
                <a:pPr lvl="0">
                  <a:defRPr/>
                </a:pPr>
                <a:endParaRPr lang="en-US" sz="20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What is the greatest number that could go in the first space</a:t>
                </a: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?</a:t>
                </a:r>
              </a:p>
              <a:p>
                <a:pPr lvl="0">
                  <a:defRPr/>
                </a:pPr>
                <a:endParaRPr lang="en-US" sz="10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What </a:t>
                </a: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is the smallest</a:t>
                </a: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?</a:t>
                </a:r>
              </a:p>
              <a:p>
                <a:pPr lvl="0">
                  <a:defRPr/>
                </a:pPr>
                <a:endParaRPr lang="en-US" sz="10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How </a:t>
                </a: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many possible answers could you  have</a:t>
                </a: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?</a:t>
                </a:r>
              </a:p>
              <a:p>
                <a:pPr lvl="0">
                  <a:defRPr/>
                </a:pPr>
                <a:endParaRPr lang="en-US" sz="10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What </a:t>
                </a: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is the pattern between the  numbers</a:t>
                </a: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?</a:t>
                </a:r>
              </a:p>
              <a:p>
                <a:pPr lvl="0">
                  <a:defRPr/>
                </a:pPr>
                <a:endParaRPr lang="en-US" sz="10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What </a:t>
                </a: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method did you use?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6001643"/>
              </a:xfrm>
              <a:prstGeom prst="rect">
                <a:avLst/>
              </a:prstGeom>
              <a:blipFill>
                <a:blip r:embed="rId3"/>
                <a:stretch>
                  <a:fillRect l="-1590" t="-1118" r="-1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344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Amir and Tommy solve a problem.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r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r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r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Amir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Tommy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Who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correct?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your reasoning.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Why is one of the answers wrong?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722" y="1551114"/>
            <a:ext cx="1404240" cy="9995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2159" y="3210606"/>
            <a:ext cx="1498394" cy="1136310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2603249" y="3210606"/>
            <a:ext cx="4307001" cy="1437506"/>
          </a:xfrm>
          <a:prstGeom prst="wedgeRoundRectCallout">
            <a:avLst>
              <a:gd name="adj1" fmla="val -63584"/>
              <a:gd name="adj2" fmla="val 20506"/>
              <a:gd name="adj3" fmla="val 16667"/>
            </a:avLst>
          </a:prstGeom>
          <a:solidFill>
            <a:schemeClr val="accent4">
              <a:alpha val="2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When I subtract 546 from 3,232 my answer is 2,686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3213463" y="1332116"/>
            <a:ext cx="4179661" cy="1437506"/>
          </a:xfrm>
          <a:prstGeom prst="wedgeRoundRectCallout">
            <a:avLst>
              <a:gd name="adj1" fmla="val 64887"/>
              <a:gd name="adj2" fmla="val 20506"/>
              <a:gd name="adj3" fmla="val 16667"/>
            </a:avLst>
          </a:prstGeom>
          <a:solidFill>
            <a:schemeClr val="accent6">
              <a:alpha val="2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When I subtract 546 from 3,232 my answer is 2,714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517878"/>
            <a:ext cx="891801" cy="8939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469" y="718695"/>
            <a:ext cx="166268" cy="2461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084" y="1681852"/>
            <a:ext cx="190020" cy="9565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1681852"/>
            <a:ext cx="1189788" cy="11725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3534696"/>
            <a:ext cx="1019051" cy="99395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548" y="3534697"/>
            <a:ext cx="1019051" cy="99395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4602087"/>
            <a:ext cx="1019051" cy="99395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435" y="4602087"/>
            <a:ext cx="1019051" cy="99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6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There were 2,114 visitors to the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museum on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Saturday.</a:t>
            </a: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650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more people visited the museum  on Saturday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than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on Sunday.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Altogether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people visited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the museum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over the two days?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do you need to do first to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solve this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problem?</a:t>
            </a:r>
          </a:p>
        </p:txBody>
      </p:sp>
      <p:sp>
        <p:nvSpPr>
          <p:cNvPr id="4" name="object 7"/>
          <p:cNvSpPr/>
          <p:nvPr/>
        </p:nvSpPr>
        <p:spPr>
          <a:xfrm>
            <a:off x="3985578" y="2069819"/>
            <a:ext cx="2323782" cy="24891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517878"/>
            <a:ext cx="891801" cy="8939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469" y="718695"/>
            <a:ext cx="166268" cy="2461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084" y="1681852"/>
            <a:ext cx="190020" cy="9565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698" y="1681852"/>
            <a:ext cx="1189788" cy="11725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3534696"/>
            <a:ext cx="1019051" cy="9939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548" y="3534697"/>
            <a:ext cx="1019051" cy="9939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78" y="4602087"/>
            <a:ext cx="1019051" cy="9939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435" y="4602087"/>
            <a:ext cx="1019051" cy="99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05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Amir has £1,000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He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buys a scooter for £345 and a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skateboard for £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110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much money does he have left?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Show 3 different methods of finding the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answer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how you completed each one.  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Which is the most effective method?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object 5"/>
          <p:cNvSpPr/>
          <p:nvPr/>
        </p:nvSpPr>
        <p:spPr>
          <a:xfrm>
            <a:off x="3703651" y="863691"/>
            <a:ext cx="1371581" cy="11603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55289" y="1044524"/>
            <a:ext cx="1272082" cy="7986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504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48320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Here is a number sentence.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350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278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250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Add the numbers in different orders to </a:t>
                </a: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find </a:t>
                </a: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the answer.</a:t>
                </a:r>
              </a:p>
              <a:p>
                <a:pPr lvl="0">
                  <a:defRPr/>
                </a:pPr>
                <a:endParaRPr lang="en-US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Is </a:t>
                </a: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one order of adding easier? Why?</a:t>
                </a:r>
              </a:p>
              <a:p>
                <a:pPr lvl="0">
                  <a:defRPr/>
                </a:pPr>
                <a:endParaRPr lang="en-US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Create a rule when adding more than one number of what to look for in a number.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4832092"/>
              </a:xfrm>
              <a:prstGeom prst="rect">
                <a:avLst/>
              </a:prstGeom>
              <a:blipFill>
                <a:blip r:embed="rId3"/>
                <a:stretch>
                  <a:fillRect l="-1590" t="-1387" b="-2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83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In the number square below, each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horizontal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row and vertical column adds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up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to 1,200</a:t>
            </a: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Find the missing numbers.</a:t>
            </a: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there more than one option?</a:t>
            </a: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Check the rows and columns using the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inverse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and adding the numbers in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different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orders.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04982"/>
              </p:ext>
            </p:extLst>
          </p:nvPr>
        </p:nvGraphicFramePr>
        <p:xfrm>
          <a:off x="3593069" y="2679466"/>
          <a:ext cx="2719863" cy="2650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6621">
                  <a:extLst>
                    <a:ext uri="{9D8B030D-6E8A-4147-A177-3AD203B41FA5}">
                      <a16:colId xmlns:a16="http://schemas.microsoft.com/office/drawing/2014/main" val="2055618155"/>
                    </a:ext>
                  </a:extLst>
                </a:gridCol>
                <a:gridCol w="906621">
                  <a:extLst>
                    <a:ext uri="{9D8B030D-6E8A-4147-A177-3AD203B41FA5}">
                      <a16:colId xmlns:a16="http://schemas.microsoft.com/office/drawing/2014/main" val="2512426578"/>
                    </a:ext>
                  </a:extLst>
                </a:gridCol>
                <a:gridCol w="906621">
                  <a:extLst>
                    <a:ext uri="{9D8B030D-6E8A-4147-A177-3AD203B41FA5}">
                      <a16:colId xmlns:a16="http://schemas.microsoft.com/office/drawing/2014/main" val="4082875195"/>
                    </a:ext>
                  </a:extLst>
                </a:gridCol>
              </a:tblGrid>
              <a:tr h="88339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897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0382816"/>
                  </a:ext>
                </a:extLst>
              </a:tr>
              <a:tr h="883393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832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8852873"/>
                  </a:ext>
                </a:extLst>
              </a:tr>
              <a:tr h="883393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762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2617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61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33C0BC-C241-46AF-963C-CBDED36083B0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1931</TotalTime>
  <Words>444</Words>
  <Application>Microsoft Office PowerPoint</Application>
  <PresentationFormat>A4 Paper (210x297 mm)</PresentationFormat>
  <Paragraphs>130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Bariol Regular</vt:lpstr>
      <vt:lpstr>Calibri</vt:lpstr>
      <vt:lpstr>Cambria Math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Ms M Wilson</cp:lastModifiedBy>
  <cp:revision>78</cp:revision>
  <dcterms:created xsi:type="dcterms:W3CDTF">2019-02-04T08:17:32Z</dcterms:created>
  <dcterms:modified xsi:type="dcterms:W3CDTF">2022-02-02T12:53:32Z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