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37" r:id="rId14"/>
    <p:sldId id="299" r:id="rId15"/>
    <p:sldId id="300" r:id="rId16"/>
    <p:sldId id="333" r:id="rId17"/>
    <p:sldId id="335" r:id="rId18"/>
    <p:sldId id="334" r:id="rId19"/>
    <p:sldId id="332" r:id="rId20"/>
    <p:sldId id="326" r:id="rId21"/>
    <p:sldId id="336" r:id="rId22"/>
    <p:sldId id="33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27/11/2021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27/11/2021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425741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50121"/>
              </p:ext>
            </p:extLst>
          </p:nvPr>
        </p:nvGraphicFramePr>
        <p:xfrm>
          <a:off x="1166138" y="1029261"/>
          <a:ext cx="4030020" cy="4025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002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100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177503" y="1834577"/>
            <a:ext cx="410879" cy="40588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95205" y="1524205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26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5" y="1524205"/>
                <a:ext cx="1285461" cy="523220"/>
              </a:xfrm>
              <a:prstGeom prst="rect">
                <a:avLst/>
              </a:prstGeom>
              <a:blipFill>
                <a:blip r:embed="rId6"/>
                <a:stretch>
                  <a:fillRect l="-995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49" y="1524205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74429" y="1524205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95205" y="2381999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:r>
                  <a:rPr lang="en-GB" sz="2800" dirty="0" smtClean="0"/>
                  <a:t>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5" y="2381999"/>
                <a:ext cx="1285461" cy="523220"/>
              </a:xfrm>
              <a:prstGeom prst="rect">
                <a:avLst/>
              </a:prstGeom>
              <a:blipFill>
                <a:blip r:embed="rId7"/>
                <a:stretch>
                  <a:fillRect l="-995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383749" y="2381999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22177" y="2381999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181146" y="2646250"/>
            <a:ext cx="407235" cy="399528"/>
          </a:xfrm>
          <a:prstGeom prst="rect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90427" y="3256694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4</a:t>
                </a:r>
                <a:r>
                  <a:rPr lang="en-GB" sz="2800" dirty="0"/>
                  <a:t>9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27" y="3256694"/>
                <a:ext cx="1285461" cy="523220"/>
              </a:xfrm>
              <a:prstGeom prst="rect">
                <a:avLst/>
              </a:prstGeom>
              <a:blipFill>
                <a:blip r:embed="rId8"/>
                <a:stretch>
                  <a:fillRect l="-947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378971" y="3256694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43525" y="3256694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396244" y="2646250"/>
            <a:ext cx="397981" cy="399528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590427" y="4131389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9</a:t>
                </a:r>
                <a:r>
                  <a:rPr lang="en-GB" sz="2800" dirty="0" smtClean="0"/>
                  <a:t>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27" y="4131389"/>
                <a:ext cx="1285461" cy="523220"/>
              </a:xfrm>
              <a:prstGeom prst="rect">
                <a:avLst/>
              </a:prstGeom>
              <a:blipFill>
                <a:blip r:embed="rId9"/>
                <a:stretch>
                  <a:fillRect l="-947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6378971" y="4131389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80666" y="4131389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396244" y="4654609"/>
            <a:ext cx="397981" cy="400162"/>
          </a:xfrm>
          <a:prstGeom prst="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4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59" grpId="0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 animBg="1"/>
      <p:bldP spid="68" grpId="0"/>
      <p:bldP spid="69" grpId="0"/>
      <p:bldP spid="70" grpId="0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6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6" y="1026066"/>
            <a:ext cx="7512033" cy="39413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89074" y="1035794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289074" y="1433580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289074" y="1831366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289073" y="2229152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289072" y="2626938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289074" y="2995018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289071" y="3402287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289070" y="3782427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289069" y="4173053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289064" y="4564276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050971" y="1039129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050971" y="1436915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050971" y="1834701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050970" y="2232487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50969" y="2630273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050971" y="2998353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050968" y="3405622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050967" y="3785762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050966" y="4176388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050961" y="4567611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9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 Partition 72 into tens and ones.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What is 10 less than 50?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Subtract 10 from one hundred.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 Partition 72 into tens and ones.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What is 10 less than 50?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Subtract 10 from one hundred.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4362" y="1113991"/>
                <a:ext cx="255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/>
                    </a:solidFill>
                  </a:rPr>
                  <a:t>72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70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2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2" y="1113991"/>
                <a:ext cx="2555021" cy="523220"/>
              </a:xfrm>
              <a:prstGeom prst="rect">
                <a:avLst/>
              </a:prstGeom>
              <a:blipFill>
                <a:blip r:embed="rId5"/>
                <a:stretch>
                  <a:fillRect l="-477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59384" y="1867570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6997" y="3130313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9</a:t>
            </a:r>
            <a:r>
              <a:rPr lang="en-US" sz="2800" dirty="0" smtClean="0">
                <a:solidFill>
                  <a:schemeClr val="accent1"/>
                </a:solidFill>
              </a:rPr>
              <a:t>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7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16" y="744631"/>
            <a:ext cx="1610045" cy="225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63" y="744631"/>
            <a:ext cx="1710332" cy="21649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22" y="744631"/>
            <a:ext cx="1727251" cy="2254063"/>
          </a:xfrm>
          <a:prstGeom prst="rect">
            <a:avLst/>
          </a:prstGeom>
        </p:spPr>
      </p:pic>
      <p:pic>
        <p:nvPicPr>
          <p:cNvPr id="2050" name="Picture 2" descr="Mary I, by Antonius Mor, 15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8" y="744631"/>
            <a:ext cx="1635488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1164247" y="3213739"/>
            <a:ext cx="1371600" cy="6456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14299" y="3224700"/>
            <a:ext cx="1351678" cy="6439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788629" y="3214638"/>
            <a:ext cx="1371600" cy="62753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Edward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82881" y="3228028"/>
            <a:ext cx="1371600" cy="6141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" y="3868622"/>
            <a:ext cx="1321952" cy="1867791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2525767" y="4127349"/>
            <a:ext cx="5103332" cy="1609064"/>
          </a:xfrm>
          <a:prstGeom prst="wedgeRoundRectCallout">
            <a:avLst>
              <a:gd name="adj1" fmla="val -61531"/>
              <a:gd name="adj2" fmla="val 931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We’re learning about the monarchs in Tudor times.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The numbers look a bit different to how we say them.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15390" y="2316900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90" y="2316900"/>
                <a:ext cx="1352550" cy="584775"/>
              </a:xfrm>
              <a:prstGeom prst="rect">
                <a:avLst/>
              </a:prstGeom>
              <a:blipFill>
                <a:blip r:embed="rId5"/>
                <a:stretch>
                  <a:fillRect l="-11261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72815" y="2316899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15" y="2316899"/>
                <a:ext cx="1352550" cy="584775"/>
              </a:xfrm>
              <a:prstGeom prst="rect">
                <a:avLst/>
              </a:prstGeom>
              <a:blipFill>
                <a:blip r:embed="rId6"/>
                <a:stretch>
                  <a:fillRect l="-11712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35040" y="2316898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2316898"/>
                <a:ext cx="1866900" cy="584775"/>
              </a:xfrm>
              <a:prstGeom prst="rect">
                <a:avLst/>
              </a:prstGeom>
              <a:blipFill>
                <a:blip r:embed="rId7"/>
                <a:stretch>
                  <a:fillRect l="-8170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72640" y="3265769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265769"/>
                <a:ext cx="1866900" cy="584775"/>
              </a:xfrm>
              <a:prstGeom prst="rect">
                <a:avLst/>
              </a:prstGeom>
              <a:blipFill>
                <a:blip r:embed="rId8"/>
                <a:stretch>
                  <a:fillRect l="-8170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30090" y="3265769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90" y="3265769"/>
                <a:ext cx="1866900" cy="584775"/>
              </a:xfrm>
              <a:prstGeom prst="rect">
                <a:avLst/>
              </a:prstGeom>
              <a:blipFill>
                <a:blip r:embed="rId9"/>
                <a:stretch>
                  <a:fillRect l="-8170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948690" y="64824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Roman Numerals are written with a combination of symbols.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48690" y="4517176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 maximum of three of the same symbol can be used in a number. 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948690" y="4517021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When a symbol is written after a larger or equal symbol it is added.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48690" y="4517176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When a symbol is written before a larger symbol it is subtracted.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1" grpId="0"/>
      <p:bldP spid="41" grpId="1"/>
      <p:bldP spid="42" grpId="0"/>
      <p:bldP spid="42" grpId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94223"/>
              </p:ext>
            </p:extLst>
          </p:nvPr>
        </p:nvGraphicFramePr>
        <p:xfrm>
          <a:off x="430529" y="1040130"/>
          <a:ext cx="7620000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727400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935675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0649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768392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747536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912973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407902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810416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55423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48831022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393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70489"/>
              </p:ext>
            </p:extLst>
          </p:nvPr>
        </p:nvGraphicFramePr>
        <p:xfrm>
          <a:off x="430529" y="2743200"/>
          <a:ext cx="7620000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1">
                  <a:extLst>
                    <a:ext uri="{9D8B030D-6E8A-4147-A177-3AD203B41FA5}">
                      <a16:colId xmlns:a16="http://schemas.microsoft.com/office/drawing/2014/main" val="207274008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4935675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06495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27683926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07475364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339129734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7407902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810416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554232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048831022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XIX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3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354" y="4289391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354" y="4289391"/>
                <a:ext cx="1352550" cy="584775"/>
              </a:xfrm>
              <a:prstGeom prst="rect">
                <a:avLst/>
              </a:prstGeom>
              <a:blipFill>
                <a:blip r:embed="rId5"/>
                <a:stretch>
                  <a:fillRect l="-11261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04779" y="4289390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79" y="4289390"/>
                <a:ext cx="1352550" cy="584775"/>
              </a:xfrm>
              <a:prstGeom prst="rect">
                <a:avLst/>
              </a:prstGeom>
              <a:blipFill>
                <a:blip r:embed="rId6"/>
                <a:stretch>
                  <a:fillRect l="-11765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67004" y="4289389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04" y="4289389"/>
                <a:ext cx="1866900" cy="584775"/>
              </a:xfrm>
              <a:prstGeom prst="rect">
                <a:avLst/>
              </a:prstGeom>
              <a:blipFill>
                <a:blip r:embed="rId7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04604" y="5238260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04" y="5238260"/>
                <a:ext cx="1866900" cy="584775"/>
              </a:xfrm>
              <a:prstGeom prst="rect">
                <a:avLst/>
              </a:prstGeom>
              <a:blipFill>
                <a:blip r:embed="rId8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62054" y="5238260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54" y="5238260"/>
                <a:ext cx="1866900" cy="584775"/>
              </a:xfrm>
              <a:prstGeom prst="rect">
                <a:avLst/>
              </a:prstGeom>
              <a:blipFill>
                <a:blip r:embed="rId9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74369" y="1298313"/>
            <a:ext cx="5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205" y="1298313"/>
            <a:ext cx="5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6045" y="1298313"/>
            <a:ext cx="67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3621" y="1298313"/>
            <a:ext cx="6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5631" y="1298313"/>
            <a:ext cx="5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3254" y="1298313"/>
            <a:ext cx="70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207" y="1301390"/>
            <a:ext cx="76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3393" y="1298313"/>
            <a:ext cx="87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9053" y="1295236"/>
            <a:ext cx="87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1034" y="1295235"/>
            <a:ext cx="87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4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16" y="744631"/>
            <a:ext cx="1610045" cy="225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63" y="744631"/>
            <a:ext cx="1710332" cy="21649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22" y="744631"/>
            <a:ext cx="1727251" cy="2254063"/>
          </a:xfrm>
          <a:prstGeom prst="rect">
            <a:avLst/>
          </a:prstGeom>
        </p:spPr>
      </p:pic>
      <p:pic>
        <p:nvPicPr>
          <p:cNvPr id="2050" name="Picture 2" descr="Mary I, by Antonius Mor, 15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8" y="744631"/>
            <a:ext cx="1635488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1164247" y="3213739"/>
            <a:ext cx="1371600" cy="6456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14299" y="3224700"/>
            <a:ext cx="1351678" cy="6439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788629" y="3214638"/>
            <a:ext cx="1371600" cy="62753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Edward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82881" y="3228028"/>
            <a:ext cx="1371600" cy="6141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915" y="3690329"/>
            <a:ext cx="1321952" cy="186779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64247" y="3200599"/>
            <a:ext cx="1371600" cy="670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14299" y="3226157"/>
            <a:ext cx="1351678" cy="6439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2881" y="3227311"/>
            <a:ext cx="1371600" cy="6439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Mary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84941" y="3214147"/>
            <a:ext cx="1375288" cy="6439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Edward 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164246" y="4064188"/>
            <a:ext cx="4895359" cy="1365325"/>
          </a:xfrm>
          <a:prstGeom prst="wedgeRoundRectCallout">
            <a:avLst>
              <a:gd name="adj1" fmla="val 68692"/>
              <a:gd name="adj2" fmla="val 1587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So Henry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en-GB" sz="2400" dirty="0" smtClean="0">
                <a:solidFill>
                  <a:schemeClr val="tx1"/>
                </a:solidFill>
              </a:rPr>
              <a:t> is Henry the 8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He’s the one who had 6 wives. That’s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GB" sz="2400" dirty="0" smtClean="0">
                <a:solidFill>
                  <a:schemeClr val="tx1"/>
                </a:solidFill>
              </a:rPr>
              <a:t> in Roman Numerals!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3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3.1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8.5|5.6|11.5|3.7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.6|3.8|6.7|3.7|14.6|8.3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3.6|14.6|19.6|23.2|3.3|4.4|4.3|23.6|5.7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8.7|5.8|9.6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8|9.5|6.5|5.7|5.4|13.1|8.8|6.6|9.2|1.9|8|7.6|2.3|9.3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.8|2.1|2.5|1.9|1.7|1.9|2.7|2.9|2.1|2.6|1.4|5.4|1.1|1|1.1|1.1|1.1|1.1|1.1|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47F843-D164-4EDA-8E9D-BEB428FDC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9112</TotalTime>
  <Words>367</Words>
  <Application>Microsoft Office PowerPoint</Application>
  <PresentationFormat>On-screen Show (4:3)</PresentationFormat>
  <Paragraphs>185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KG Primary Penmanship</vt:lpstr>
      <vt:lpstr>Times New Roman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6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291</cp:revision>
  <dcterms:created xsi:type="dcterms:W3CDTF">2019-07-05T11:02:13Z</dcterms:created>
  <dcterms:modified xsi:type="dcterms:W3CDTF">2021-11-27T11:49:47Z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