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76" r:id="rId2"/>
    <p:sldId id="258" r:id="rId3"/>
    <p:sldId id="263" r:id="rId4"/>
    <p:sldId id="264" r:id="rId5"/>
    <p:sldId id="285" r:id="rId6"/>
    <p:sldId id="286" r:id="rId7"/>
    <p:sldId id="287" r:id="rId8"/>
    <p:sldId id="288" r:id="rId9"/>
    <p:sldId id="289" r:id="rId10"/>
    <p:sldId id="284" r:id="rId11"/>
    <p:sldId id="267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uffy" panose="020B0603060100000000" charset="0"/>
      <p:regular r:id="rId19"/>
      <p:bold r:id="rId20"/>
      <p:italic r:id="rId21"/>
      <p:boldItalic r:id="rId22"/>
    </p:embeddedFont>
    <p:embeddedFont>
      <p:font typeface="Twinkl" panose="020B0604020202020204" charset="0"/>
      <p:regular r:id="rId23"/>
      <p:bold r:id="rId24"/>
    </p:embeddedFont>
    <p:embeddedFont>
      <p:font typeface="Tuffy-TTF" panose="020B0603060100000000" charset="0"/>
      <p:regular r:id="rId25"/>
      <p:bold r:id="rId26"/>
      <p:italic r:id="rId27"/>
      <p:boldItalic r:id="rId28"/>
    </p:embeddedFont>
    <p:embeddedFont>
      <p:font typeface="Roboto" panose="020B060402020202020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BD31"/>
    <a:srgbClr val="E84C17"/>
    <a:srgbClr val="F08115"/>
    <a:srgbClr val="009640"/>
    <a:srgbClr val="B9D26D"/>
    <a:srgbClr val="E5C800"/>
    <a:srgbClr val="FFE862"/>
    <a:srgbClr val="32B3A2"/>
    <a:srgbClr val="18A0DB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677" autoAdjust="0"/>
  </p:normalViewPr>
  <p:slideViewPr>
    <p:cSldViewPr snapToGrid="0" showGuides="1">
      <p:cViewPr varScale="1">
        <p:scale>
          <a:sx n="35" d="100"/>
          <a:sy n="35" d="100"/>
        </p:scale>
        <p:origin x="1356" y="28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latin typeface="Tuffy" panose="020B0603060100000000" pitchFamily="34" charset="0"/>
              <a:ea typeface="Tuffy" panose="020B06030601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967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022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9" r:id="rId4"/>
    <p:sldLayoutId id="2147483671" r:id="rId5"/>
    <p:sldLayoutId id="2147483670" r:id="rId6"/>
    <p:sldLayoutId id="214748366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2.jpeg"/><Relationship Id="rId5" Type="http://schemas.openxmlformats.org/officeDocument/2006/relationships/image" Target="../media/image11.png"/><Relationship Id="rId10" Type="http://schemas.openxmlformats.org/officeDocument/2006/relationships/image" Target="../media/image21.jpeg"/><Relationship Id="rId4" Type="http://schemas.openxmlformats.org/officeDocument/2006/relationships/image" Target="../media/image10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3 | Extreme Earth | Under Our Feet | Lesson 1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4294967295"/>
          </p:nvPr>
        </p:nvSpPr>
        <p:spPr>
          <a:xfrm>
            <a:off x="1654969" y="3048333"/>
            <a:ext cx="5834062" cy="54398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Extreme Earth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539750" y="2359034"/>
            <a:ext cx="8064500" cy="655294"/>
          </a:xfrm>
        </p:spPr>
        <p:txBody>
          <a:bodyPr>
            <a:no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To describe what you find underground.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recognise that there is rock under all surfaces.</a:t>
            </a:r>
          </a:p>
          <a:p>
            <a:r>
              <a:rPr lang="en-GB" dirty="0">
                <a:latin typeface="Twinkl" pitchFamily="50" charset="0"/>
              </a:rPr>
              <a:t>I can list the layers that make up the Earth.</a:t>
            </a:r>
          </a:p>
          <a:p>
            <a:r>
              <a:rPr lang="en-GB" dirty="0">
                <a:latin typeface="Twinkl" pitchFamily="50" charset="0"/>
              </a:rPr>
              <a:t>I can create and label a cross-section of the Earth.</a:t>
            </a:r>
          </a:p>
          <a:p>
            <a:r>
              <a:rPr lang="en-GB" dirty="0">
                <a:latin typeface="Twinkl" pitchFamily="50" charset="0"/>
              </a:rPr>
              <a:t>I can compare the Earth’s structure to a familiar object.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75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To describe what you find underground.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recognise that there is rock under all surfaces.</a:t>
            </a:r>
          </a:p>
          <a:p>
            <a:r>
              <a:rPr lang="en-GB" dirty="0">
                <a:latin typeface="Twinkl" pitchFamily="50" charset="0"/>
              </a:rPr>
              <a:t>I can list the layers that make up the Earth.</a:t>
            </a:r>
          </a:p>
          <a:p>
            <a:r>
              <a:rPr lang="en-GB" dirty="0">
                <a:latin typeface="Twinkl" pitchFamily="50" charset="0"/>
              </a:rPr>
              <a:t>I can create and label a cross-section of the Earth.</a:t>
            </a:r>
          </a:p>
          <a:p>
            <a:r>
              <a:rPr lang="en-GB" dirty="0">
                <a:latin typeface="Twinkl" pitchFamily="50" charset="0"/>
              </a:rPr>
              <a:t>I can compare the Earth’s structure to a familiar object.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494789" y="2543705"/>
            <a:ext cx="2893560" cy="1015068"/>
            <a:chOff x="5494789" y="2543705"/>
            <a:chExt cx="2893560" cy="1015068"/>
          </a:xfrm>
        </p:grpSpPr>
        <p:sp>
          <p:nvSpPr>
            <p:cNvPr id="2" name="Rectangle 1"/>
            <p:cNvSpPr/>
            <p:nvPr/>
          </p:nvSpPr>
          <p:spPr>
            <a:xfrm>
              <a:off x="5494789" y="2543705"/>
              <a:ext cx="2893560" cy="1015068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001938" y="2719685"/>
              <a:ext cx="22018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What is at the bottom of the hole?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494790" y="3642867"/>
            <a:ext cx="2893560" cy="1015068"/>
            <a:chOff x="5494790" y="3642867"/>
            <a:chExt cx="2893560" cy="1015068"/>
          </a:xfrm>
        </p:grpSpPr>
        <p:sp>
          <p:nvSpPr>
            <p:cNvPr id="26" name="Rectangle 25"/>
            <p:cNvSpPr/>
            <p:nvPr/>
          </p:nvSpPr>
          <p:spPr>
            <a:xfrm>
              <a:off x="5494790" y="3642867"/>
              <a:ext cx="2893560" cy="1015068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947397" y="3680347"/>
              <a:ext cx="236124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What different things might you find as you are digging?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94791" y="4742029"/>
            <a:ext cx="2893560" cy="1015068"/>
            <a:chOff x="5494791" y="4742029"/>
            <a:chExt cx="2893560" cy="1015068"/>
          </a:xfrm>
        </p:grpSpPr>
        <p:sp>
          <p:nvSpPr>
            <p:cNvPr id="27" name="Rectangle 26"/>
            <p:cNvSpPr/>
            <p:nvPr/>
          </p:nvSpPr>
          <p:spPr>
            <a:xfrm>
              <a:off x="5494791" y="4742029"/>
              <a:ext cx="2893560" cy="1015068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001938" y="4941294"/>
              <a:ext cx="22018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Where would you end up?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55651" y="1628775"/>
            <a:ext cx="7632700" cy="495108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Imagine you are digging this hole.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869608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Would You Find?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6" name="Talking Partne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2825750" y="6176919"/>
            <a:ext cx="34925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 dirty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Crazy Craven @flickr.com) - granted under creative commons licence – attribution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755650" y="2208227"/>
            <a:ext cx="5112040" cy="3884598"/>
          </a:xfrm>
          <a:prstGeom prst="roundRect">
            <a:avLst>
              <a:gd name="adj" fmla="val 0"/>
            </a:avLst>
          </a:prstGeom>
          <a:blipFill dpi="0" rotWithShape="1">
            <a:blip r:embed="rId9"/>
            <a:srcRect/>
            <a:stretch>
              <a:fillRect/>
            </a:stretch>
          </a:blipFill>
          <a:ln w="25400" cap="rnd">
            <a:solidFill>
              <a:srgbClr val="87B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 bwMode="auto">
          <a:xfrm>
            <a:off x="469900" y="446088"/>
            <a:ext cx="8220075" cy="5957887"/>
          </a:xfrm>
          <a:prstGeom prst="roundRect">
            <a:avLst>
              <a:gd name="adj" fmla="val 2649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2825750" y="6202362"/>
            <a:ext cx="34925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</a:t>
            </a:r>
            <a:r>
              <a:rPr lang="en-GB" altLang="en-US" sz="500" dirty="0" err="1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Kecko</a:t>
            </a:r>
            <a:r>
              <a:rPr lang="en-GB" altLang="en-US" sz="500" dirty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@flickr.com) - granted under creative commons licence – attribution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9900" y="1274833"/>
            <a:ext cx="8220075" cy="1202994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dirty="0"/>
              <a:t>Welcome on board the</a:t>
            </a:r>
          </a:p>
          <a:p>
            <a:pPr algn="ctr"/>
            <a:r>
              <a:rPr lang="en-GB" sz="3200" dirty="0"/>
              <a:t>Underground Explorer!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45"/>
          <a:stretch/>
        </p:blipFill>
        <p:spPr>
          <a:xfrm>
            <a:off x="279754" y="1553704"/>
            <a:ext cx="2924840" cy="530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36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08272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Layers of Soil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71"/>
          <a:stretch/>
        </p:blipFill>
        <p:spPr>
          <a:xfrm>
            <a:off x="755650" y="906652"/>
            <a:ext cx="2135943" cy="5186173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692866" y="1496025"/>
            <a:ext cx="5695483" cy="1048624"/>
            <a:chOff x="2692866" y="1496025"/>
            <a:chExt cx="5695483" cy="1048624"/>
          </a:xfrm>
        </p:grpSpPr>
        <p:grpSp>
          <p:nvGrpSpPr>
            <p:cNvPr id="31" name="Group 30"/>
            <p:cNvGrpSpPr/>
            <p:nvPr/>
          </p:nvGrpSpPr>
          <p:grpSpPr>
            <a:xfrm>
              <a:off x="2692866" y="2276200"/>
              <a:ext cx="1793939" cy="198727"/>
              <a:chOff x="2608976" y="2332139"/>
              <a:chExt cx="1793939" cy="198727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608976" y="2332139"/>
                <a:ext cx="198727" cy="198727"/>
              </a:xfrm>
              <a:prstGeom prst="ellipse">
                <a:avLst/>
              </a:prstGeom>
              <a:solidFill>
                <a:srgbClr val="0096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2708339" y="2431502"/>
                <a:ext cx="1694576" cy="0"/>
              </a:xfrm>
              <a:prstGeom prst="line">
                <a:avLst/>
              </a:prstGeom>
              <a:ln w="38100">
                <a:solidFill>
                  <a:srgbClr val="0096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63316" y="1496025"/>
              <a:ext cx="5125033" cy="104862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288805" y="1547987"/>
              <a:ext cx="484464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009640"/>
                  </a:solidFill>
                </a:rPr>
                <a:t>Humus</a:t>
              </a:r>
            </a:p>
            <a:p>
              <a:r>
                <a:rPr lang="en-GB" dirty="0"/>
                <a:t>The very top layer of soil, made up of rotting dead leaves and animals.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692866" y="2615781"/>
            <a:ext cx="5595457" cy="827154"/>
            <a:chOff x="2692866" y="2615781"/>
            <a:chExt cx="5595457" cy="827154"/>
          </a:xfrm>
        </p:grpSpPr>
        <p:grpSp>
          <p:nvGrpSpPr>
            <p:cNvPr id="32" name="Group 31"/>
            <p:cNvGrpSpPr/>
            <p:nvPr/>
          </p:nvGrpSpPr>
          <p:grpSpPr>
            <a:xfrm>
              <a:off x="2692866" y="2714780"/>
              <a:ext cx="1793939" cy="198727"/>
              <a:chOff x="2608976" y="2332139"/>
              <a:chExt cx="1793939" cy="198727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2608976" y="2332139"/>
                <a:ext cx="198727" cy="198727"/>
              </a:xfrm>
              <a:prstGeom prst="ellipse">
                <a:avLst/>
              </a:prstGeom>
              <a:solidFill>
                <a:srgbClr val="F081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2708339" y="2431502"/>
                <a:ext cx="1694576" cy="0"/>
              </a:xfrm>
              <a:prstGeom prst="line">
                <a:avLst/>
              </a:prstGeom>
              <a:ln w="38100">
                <a:solidFill>
                  <a:srgbClr val="F0811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3263316" y="2615781"/>
              <a:ext cx="5025007" cy="8271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288805" y="2667465"/>
              <a:ext cx="49740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Topsoil</a:t>
              </a:r>
            </a:p>
            <a:p>
              <a:r>
                <a:rPr lang="en-GB" dirty="0"/>
                <a:t>Where plants grow their roots. Very few rocks.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692866" y="3522745"/>
            <a:ext cx="5595457" cy="1227223"/>
            <a:chOff x="2692866" y="3522745"/>
            <a:chExt cx="5595457" cy="1227223"/>
          </a:xfrm>
        </p:grpSpPr>
        <p:grpSp>
          <p:nvGrpSpPr>
            <p:cNvPr id="35" name="Group 34"/>
            <p:cNvGrpSpPr/>
            <p:nvPr/>
          </p:nvGrpSpPr>
          <p:grpSpPr>
            <a:xfrm>
              <a:off x="2692866" y="3726679"/>
              <a:ext cx="1793939" cy="198727"/>
              <a:chOff x="2608976" y="2332139"/>
              <a:chExt cx="1793939" cy="198727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608976" y="2332139"/>
                <a:ext cx="198727" cy="198727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2708339" y="2431502"/>
                <a:ext cx="1694576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tangle 44"/>
            <p:cNvSpPr/>
            <p:nvPr/>
          </p:nvSpPr>
          <p:spPr>
            <a:xfrm>
              <a:off x="3263317" y="3522745"/>
              <a:ext cx="5025006" cy="12272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288805" y="3527802"/>
              <a:ext cx="497402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2">
                      <a:lumMod val="50000"/>
                    </a:schemeClr>
                  </a:solidFill>
                </a:rPr>
                <a:t>Subsoil</a:t>
              </a:r>
            </a:p>
            <a:p>
              <a:r>
                <a:rPr lang="en-GB" dirty="0"/>
                <a:t>More rocks and stones in clay. This soil is full of nutrients. Tree roots may reach into this soil. You might find fossils here.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692866" y="4837941"/>
            <a:ext cx="5595456" cy="1233740"/>
            <a:chOff x="2692866" y="4837941"/>
            <a:chExt cx="5595456" cy="1233740"/>
          </a:xfrm>
        </p:grpSpPr>
        <p:grpSp>
          <p:nvGrpSpPr>
            <p:cNvPr id="38" name="Group 37"/>
            <p:cNvGrpSpPr/>
            <p:nvPr/>
          </p:nvGrpSpPr>
          <p:grpSpPr>
            <a:xfrm>
              <a:off x="2692866" y="5139032"/>
              <a:ext cx="1793939" cy="198727"/>
              <a:chOff x="2608976" y="2332139"/>
              <a:chExt cx="1793939" cy="198727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2608976" y="2332139"/>
                <a:ext cx="198727" cy="198727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2708339" y="2431502"/>
                <a:ext cx="1694576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tangle 45"/>
            <p:cNvSpPr/>
            <p:nvPr/>
          </p:nvSpPr>
          <p:spPr>
            <a:xfrm>
              <a:off x="3263316" y="4837941"/>
              <a:ext cx="5025006" cy="123374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263316" y="4859764"/>
              <a:ext cx="497402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6"/>
                  </a:solidFill>
                </a:rPr>
                <a:t>Bedrock</a:t>
              </a:r>
            </a:p>
            <a:p>
              <a:r>
                <a:rPr lang="en-GB" dirty="0"/>
                <a:t>A mass of rock such as granite, basalt, quartzite, limestone or sandstone. You might find fossils 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499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08272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Layers of the Earth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479505"/>
            <a:ext cx="3617990" cy="361332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830508" y="1422159"/>
            <a:ext cx="5843255" cy="1221853"/>
            <a:chOff x="830508" y="1422159"/>
            <a:chExt cx="5843255" cy="1221853"/>
          </a:xfrm>
        </p:grpSpPr>
        <p:grpSp>
          <p:nvGrpSpPr>
            <p:cNvPr id="54" name="Group 53"/>
            <p:cNvGrpSpPr/>
            <p:nvPr/>
          </p:nvGrpSpPr>
          <p:grpSpPr>
            <a:xfrm>
              <a:off x="2759695" y="2192331"/>
              <a:ext cx="198727" cy="451681"/>
              <a:chOff x="2675805" y="2248270"/>
              <a:chExt cx="198727" cy="451681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675805" y="2501224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 flipH="1" flipV="1">
                <a:off x="2675805" y="2248270"/>
                <a:ext cx="117729" cy="35940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Rectangle 54"/>
            <p:cNvSpPr/>
            <p:nvPr/>
          </p:nvSpPr>
          <p:spPr>
            <a:xfrm>
              <a:off x="830508" y="1422159"/>
              <a:ext cx="5394123" cy="8836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97623" y="1546000"/>
              <a:ext cx="57761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The </a:t>
              </a:r>
              <a:r>
                <a:rPr lang="en-GB" b="1" dirty="0">
                  <a:solidFill>
                    <a:schemeClr val="accent2">
                      <a:lumMod val="50000"/>
                    </a:schemeClr>
                  </a:solidFill>
                </a:rPr>
                <a:t>crust</a:t>
              </a:r>
              <a:r>
                <a:rPr lang="en-GB" dirty="0"/>
                <a:t> is the thin outer layer of cold, hard rock that covers the Earth. It is 10km-90km thick.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325905" y="2378945"/>
            <a:ext cx="5062444" cy="979939"/>
            <a:chOff x="958811" y="-501080"/>
            <a:chExt cx="5062444" cy="979939"/>
          </a:xfrm>
        </p:grpSpPr>
        <p:grpSp>
          <p:nvGrpSpPr>
            <p:cNvPr id="61" name="Group 60"/>
            <p:cNvGrpSpPr/>
            <p:nvPr/>
          </p:nvGrpSpPr>
          <p:grpSpPr>
            <a:xfrm>
              <a:off x="958811" y="-33265"/>
              <a:ext cx="664364" cy="512124"/>
              <a:chOff x="874921" y="22674"/>
              <a:chExt cx="664364" cy="51212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874921" y="336071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 flipH="1">
                <a:off x="964496" y="22674"/>
                <a:ext cx="574789" cy="40207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Rectangle 61"/>
            <p:cNvSpPr/>
            <p:nvPr/>
          </p:nvSpPr>
          <p:spPr>
            <a:xfrm>
              <a:off x="1542176" y="-501080"/>
              <a:ext cx="4479079" cy="81846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623174" y="-415015"/>
              <a:ext cx="43692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The </a:t>
              </a:r>
              <a:r>
                <a:rPr lang="en-GB" b="1" dirty="0">
                  <a:solidFill>
                    <a:srgbClr val="C00000"/>
                  </a:solidFill>
                </a:rPr>
                <a:t>mantle</a:t>
              </a:r>
              <a:r>
                <a:rPr lang="en-GB" dirty="0"/>
                <a:t> (extremely hot rock that often flows like treacle) is 3000km thick.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197728" y="3285004"/>
            <a:ext cx="5190621" cy="1623146"/>
            <a:chOff x="859447" y="-501080"/>
            <a:chExt cx="5190621" cy="1623146"/>
          </a:xfrm>
        </p:grpSpPr>
        <p:grpSp>
          <p:nvGrpSpPr>
            <p:cNvPr id="67" name="Group 66"/>
            <p:cNvGrpSpPr/>
            <p:nvPr/>
          </p:nvGrpSpPr>
          <p:grpSpPr>
            <a:xfrm>
              <a:off x="859447" y="-42699"/>
              <a:ext cx="763729" cy="198727"/>
              <a:chOff x="775557" y="13240"/>
              <a:chExt cx="763729" cy="198727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775557" y="13240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 flipH="1">
                <a:off x="874921" y="22674"/>
                <a:ext cx="664365" cy="8993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Rectangle 67"/>
            <p:cNvSpPr/>
            <p:nvPr/>
          </p:nvSpPr>
          <p:spPr>
            <a:xfrm>
              <a:off x="1542176" y="-501080"/>
              <a:ext cx="4479079" cy="16231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623173" y="-415015"/>
              <a:ext cx="442689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The </a:t>
              </a:r>
              <a:r>
                <a:rPr lang="en-GB" b="1" dirty="0">
                  <a:solidFill>
                    <a:schemeClr val="accent2"/>
                  </a:solidFill>
                </a:rPr>
                <a:t>outer core </a:t>
              </a:r>
              <a:r>
                <a:rPr lang="en-GB" dirty="0"/>
                <a:t>is mostly made up of iron, with some nickel. It is over 4000˚C. it is mostly liquid with some rocky parts. The outer core moves around the inner core, creating the Earth’s magnetism.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619832" y="4087438"/>
            <a:ext cx="5768518" cy="2008537"/>
            <a:chOff x="1379111" y="-1535276"/>
            <a:chExt cx="5768518" cy="2008537"/>
          </a:xfrm>
        </p:grpSpPr>
        <p:grpSp>
          <p:nvGrpSpPr>
            <p:cNvPr id="73" name="Group 72"/>
            <p:cNvGrpSpPr/>
            <p:nvPr/>
          </p:nvGrpSpPr>
          <p:grpSpPr>
            <a:xfrm>
              <a:off x="1379111" y="-1535276"/>
              <a:ext cx="744083" cy="1301821"/>
              <a:chOff x="1295221" y="-1479337"/>
              <a:chExt cx="744083" cy="1301821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1295221" y="-1479337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 flipH="1" flipV="1">
                <a:off x="1362045" y="-1451000"/>
                <a:ext cx="677259" cy="12734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Rectangle 73"/>
            <p:cNvSpPr/>
            <p:nvPr/>
          </p:nvSpPr>
          <p:spPr>
            <a:xfrm>
              <a:off x="1542176" y="-618599"/>
              <a:ext cx="5605453" cy="10918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623174" y="-532705"/>
              <a:ext cx="539087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The </a:t>
              </a:r>
              <a:r>
                <a:rPr lang="en-GB" b="1" dirty="0">
                  <a:solidFill>
                    <a:srgbClr val="FFC000"/>
                  </a:solidFill>
                </a:rPr>
                <a:t>inner core</a:t>
              </a:r>
              <a:r>
                <a:rPr lang="en-GB" dirty="0"/>
                <a:t>, which is made of iron and nickel, is the hottest layer of the Earth at over 5000˚C. It melts the metals in the outer core to form magma.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09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869608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Is Under Your Feet?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6" name="Talking Partne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208335" y="1479550"/>
            <a:ext cx="6727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Use the equipment on your table to show the different layers that make up Earth.</a:t>
            </a:r>
          </a:p>
        </p:txBody>
      </p:sp>
      <p:sp>
        <p:nvSpPr>
          <p:cNvPr id="8" name="Rectangle 7"/>
          <p:cNvSpPr/>
          <p:nvPr/>
        </p:nvSpPr>
        <p:spPr>
          <a:xfrm>
            <a:off x="755650" y="2209771"/>
            <a:ext cx="7632700" cy="3883054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648" y="2340527"/>
            <a:ext cx="2553142" cy="36114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188" y="2340527"/>
            <a:ext cx="2553142" cy="36114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23" y="2340527"/>
            <a:ext cx="2553142" cy="36114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5832004" y="3149016"/>
            <a:ext cx="2374084" cy="1994481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Try to think about the size of each different layer! The crust is thin, but the mantle is very thick.</a:t>
            </a:r>
          </a:p>
        </p:txBody>
      </p:sp>
    </p:spTree>
    <p:extLst>
      <p:ext uri="{BB962C8B-B14F-4D97-AF65-F5344CB8AC3E}">
        <p14:creationId xmlns:p14="http://schemas.microsoft.com/office/powerpoint/2010/main" val="1021925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76652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What’s That Like?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6" name="Talking Partner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55651" y="1567117"/>
            <a:ext cx="7632700" cy="495108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 can compare the Earth's structure to a peach.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165715" y="2921466"/>
            <a:ext cx="2893560" cy="1015068"/>
            <a:chOff x="5494789" y="2543705"/>
            <a:chExt cx="2893560" cy="1015068"/>
          </a:xfrm>
        </p:grpSpPr>
        <p:sp>
          <p:nvSpPr>
            <p:cNvPr id="25" name="Rectangle 24"/>
            <p:cNvSpPr/>
            <p:nvPr/>
          </p:nvSpPr>
          <p:spPr>
            <a:xfrm>
              <a:off x="5494789" y="2543705"/>
              <a:ext cx="2893560" cy="1015068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802239" y="2728073"/>
              <a:ext cx="250640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How is the comparison accurate?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165716" y="4020628"/>
            <a:ext cx="2893560" cy="1015068"/>
            <a:chOff x="5494790" y="3642867"/>
            <a:chExt cx="2893560" cy="1015068"/>
          </a:xfrm>
        </p:grpSpPr>
        <p:sp>
          <p:nvSpPr>
            <p:cNvPr id="28" name="Rectangle 27"/>
            <p:cNvSpPr/>
            <p:nvPr/>
          </p:nvSpPr>
          <p:spPr>
            <a:xfrm>
              <a:off x="5494790" y="3642867"/>
              <a:ext cx="2893560" cy="1015068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849031" y="3678662"/>
              <a:ext cx="236124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How is the structure of the Earth different to that of a peach?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4" r="14348" b="11157"/>
          <a:stretch/>
        </p:blipFill>
        <p:spPr>
          <a:xfrm>
            <a:off x="1179249" y="2187829"/>
            <a:ext cx="4162634" cy="3904996"/>
          </a:xfrm>
          <a:prstGeom prst="rect">
            <a:avLst/>
          </a:prstGeom>
          <a:ln w="28575">
            <a:solidFill>
              <a:srgbClr val="87BD31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7215FC-69D5-4147-98C4-DB3B896CA2F7}"/>
              </a:ext>
            </a:extLst>
          </p:cNvPr>
          <p:cNvCxnSpPr>
            <a:cxnSpLocks/>
          </p:cNvCxnSpPr>
          <p:nvPr/>
        </p:nvCxnSpPr>
        <p:spPr>
          <a:xfrm>
            <a:off x="2732189" y="3836894"/>
            <a:ext cx="1160662" cy="1342252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C2D3636-FADC-4703-834D-7BB221C6E1E2}"/>
              </a:ext>
            </a:extLst>
          </p:cNvPr>
          <p:cNvSpPr txBox="1"/>
          <p:nvPr/>
        </p:nvSpPr>
        <p:spPr>
          <a:xfrm>
            <a:off x="1271955" y="3521593"/>
            <a:ext cx="17391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Imagine the flesh is the Earth's mantle.</a:t>
            </a:r>
            <a:endParaRPr lang="en-GB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A63FAA-7A20-4CFB-94CF-08B1C41A22D0}"/>
              </a:ext>
            </a:extLst>
          </p:cNvPr>
          <p:cNvCxnSpPr>
            <a:cxnSpLocks/>
          </p:cNvCxnSpPr>
          <p:nvPr/>
        </p:nvCxnSpPr>
        <p:spPr>
          <a:xfrm>
            <a:off x="2732189" y="2918830"/>
            <a:ext cx="1551790" cy="1773737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B9AC54C-84F9-43F6-A61B-582985DF51A3}"/>
              </a:ext>
            </a:extLst>
          </p:cNvPr>
          <p:cNvCxnSpPr>
            <a:cxnSpLocks/>
          </p:cNvCxnSpPr>
          <p:nvPr/>
        </p:nvCxnSpPr>
        <p:spPr>
          <a:xfrm flipV="1">
            <a:off x="2732189" y="5490028"/>
            <a:ext cx="2230336" cy="73398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3D0335B-C744-4678-B00D-6AD0908ECDC2}"/>
              </a:ext>
            </a:extLst>
          </p:cNvPr>
          <p:cNvSpPr txBox="1"/>
          <p:nvPr/>
        </p:nvSpPr>
        <p:spPr>
          <a:xfrm>
            <a:off x="1271954" y="2289058"/>
            <a:ext cx="1773803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Imagine the stone is the Earth's core.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E21B23-E8CE-4FBB-8480-7BD8E4594280}"/>
              </a:ext>
            </a:extLst>
          </p:cNvPr>
          <p:cNvSpPr txBox="1"/>
          <p:nvPr/>
        </p:nvSpPr>
        <p:spPr>
          <a:xfrm>
            <a:off x="1271954" y="5101760"/>
            <a:ext cx="1739161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Imagine the skin is the Earth's crust.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558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1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1FB98A13-3E6D-4552-8BAA-C06EBDB8DC74}" vid="{BA148D82-8A68-4E5E-8549-B02389151E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56</TotalTime>
  <Words>519</Words>
  <Application>Microsoft Office PowerPoint</Application>
  <PresentationFormat>On-screen Show (4:3)</PresentationFormat>
  <Paragraphs>58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Sassoon Infant Rg</vt:lpstr>
      <vt:lpstr>Arial</vt:lpstr>
      <vt:lpstr>Calibri</vt:lpstr>
      <vt:lpstr>Tuffy</vt:lpstr>
      <vt:lpstr>Twinkl</vt:lpstr>
      <vt:lpstr>Tuffy-TTF</vt:lpstr>
      <vt:lpstr>Roboto</vt:lpstr>
      <vt:lpstr>Office Theme</vt:lpstr>
      <vt:lpstr>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Ms M Wilson</cp:lastModifiedBy>
  <cp:revision>8</cp:revision>
  <dcterms:created xsi:type="dcterms:W3CDTF">2020-01-26T13:43:20Z</dcterms:created>
  <dcterms:modified xsi:type="dcterms:W3CDTF">2022-01-30T10:35:18Z</dcterms:modified>
</cp:coreProperties>
</file>