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  <p:sldMasterId id="2147483677" r:id="rId5"/>
  </p:sldMasterIdLst>
  <p:notesMasterIdLst>
    <p:notesMasterId r:id="rId12"/>
  </p:notesMasterIdLst>
  <p:sldIdLst>
    <p:sldId id="271" r:id="rId6"/>
    <p:sldId id="453" r:id="rId7"/>
    <p:sldId id="454" r:id="rId8"/>
    <p:sldId id="455" r:id="rId9"/>
    <p:sldId id="413" r:id="rId10"/>
    <p:sldId id="456" r:id="rId11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7" userDrawn="1">
          <p15:clr>
            <a:srgbClr val="A4A3A4"/>
          </p15:clr>
        </p15:guide>
        <p15:guide id="2" pos="316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84489" autoAdjust="0"/>
  </p:normalViewPr>
  <p:slideViewPr>
    <p:cSldViewPr snapToGrid="0" showGuides="1">
      <p:cViewPr varScale="1">
        <p:scale>
          <a:sx n="65" d="100"/>
          <a:sy n="65" d="100"/>
        </p:scale>
        <p:origin x="1188" y="48"/>
      </p:cViewPr>
      <p:guideLst>
        <p:guide orient="horz" pos="2387"/>
        <p:guide pos="3165"/>
      </p:guideLst>
    </p:cSldViewPr>
  </p:slideViewPr>
  <p:outlineViewPr>
    <p:cViewPr>
      <p:scale>
        <a:sx n="33" d="100"/>
        <a:sy n="33" d="100"/>
      </p:scale>
      <p:origin x="0" y="-138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8311AF-8457-4785-B190-D31CD4FDE7A1}" type="datetimeFigureOut">
              <a:rPr lang="en-GB" smtClean="0"/>
              <a:t>09/01/2021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41FB06-1D9B-4317-BE37-4218AB785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6055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88029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7364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94889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92664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2243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32042" y="6520171"/>
            <a:ext cx="46921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4617" y="104674"/>
            <a:ext cx="958007" cy="958007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8046053" y="6520171"/>
            <a:ext cx="24751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© White</a:t>
            </a:r>
            <a:r>
              <a:rPr lang="en-GB" sz="1200" baseline="0" dirty="0" smtClean="0"/>
              <a:t> Rose Maths 2019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4317943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32042" y="6520171"/>
            <a:ext cx="46921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43918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32042" y="6520171"/>
            <a:ext cx="46921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881941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312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32042" y="6520171"/>
            <a:ext cx="46921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3119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 userDrawn="1"/>
        </p:nvSpPr>
        <p:spPr>
          <a:xfrm>
            <a:off x="-1" y="0"/>
            <a:ext cx="9906001" cy="1695450"/>
          </a:xfrm>
          <a:prstGeom prst="rect">
            <a:avLst/>
          </a:prstGeom>
          <a:solidFill>
            <a:srgbClr val="00929F">
              <a:alpha val="1294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8" name="Freeform: Shape 24"/>
          <p:cNvSpPr/>
          <p:nvPr userDrawn="1"/>
        </p:nvSpPr>
        <p:spPr>
          <a:xfrm>
            <a:off x="-495301" y="1163488"/>
            <a:ext cx="10896600" cy="695325"/>
          </a:xfrm>
          <a:custGeom>
            <a:avLst/>
            <a:gdLst>
              <a:gd name="connsiteX0" fmla="*/ 0 w 10536072"/>
              <a:gd name="connsiteY0" fmla="*/ 122830 h 648269"/>
              <a:gd name="connsiteX1" fmla="*/ 10536072 w 10536072"/>
              <a:gd name="connsiteY1" fmla="*/ 0 h 648269"/>
              <a:gd name="connsiteX2" fmla="*/ 10522424 w 10536072"/>
              <a:gd name="connsiteY2" fmla="*/ 580030 h 648269"/>
              <a:gd name="connsiteX3" fmla="*/ 6824 w 10536072"/>
              <a:gd name="connsiteY3" fmla="*/ 648269 h 648269"/>
              <a:gd name="connsiteX4" fmla="*/ 0 w 10536072"/>
              <a:gd name="connsiteY4" fmla="*/ 122830 h 648269"/>
              <a:gd name="connsiteX0" fmla="*/ 88752 w 10529289"/>
              <a:gd name="connsiteY0" fmla="*/ 107912 h 648269"/>
              <a:gd name="connsiteX1" fmla="*/ 10529289 w 10529289"/>
              <a:gd name="connsiteY1" fmla="*/ 0 h 648269"/>
              <a:gd name="connsiteX2" fmla="*/ 10515641 w 10529289"/>
              <a:gd name="connsiteY2" fmla="*/ 580030 h 648269"/>
              <a:gd name="connsiteX3" fmla="*/ 41 w 10529289"/>
              <a:gd name="connsiteY3" fmla="*/ 648269 h 648269"/>
              <a:gd name="connsiteX4" fmla="*/ 88752 w 10529289"/>
              <a:gd name="connsiteY4" fmla="*/ 107912 h 648269"/>
              <a:gd name="connsiteX0" fmla="*/ 88752 w 10529289"/>
              <a:gd name="connsiteY0" fmla="*/ 70619 h 648269"/>
              <a:gd name="connsiteX1" fmla="*/ 10529289 w 10529289"/>
              <a:gd name="connsiteY1" fmla="*/ 0 h 648269"/>
              <a:gd name="connsiteX2" fmla="*/ 10515641 w 10529289"/>
              <a:gd name="connsiteY2" fmla="*/ 580030 h 648269"/>
              <a:gd name="connsiteX3" fmla="*/ 41 w 10529289"/>
              <a:gd name="connsiteY3" fmla="*/ 648269 h 648269"/>
              <a:gd name="connsiteX4" fmla="*/ 88752 w 10529289"/>
              <a:gd name="connsiteY4" fmla="*/ 70619 h 64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29289" h="648269">
                <a:moveTo>
                  <a:pt x="88752" y="70619"/>
                </a:moveTo>
                <a:lnTo>
                  <a:pt x="10529289" y="0"/>
                </a:lnTo>
                <a:lnTo>
                  <a:pt x="10515641" y="580030"/>
                </a:lnTo>
                <a:lnTo>
                  <a:pt x="41" y="648269"/>
                </a:lnTo>
                <a:cubicBezTo>
                  <a:pt x="-2234" y="473123"/>
                  <a:pt x="91027" y="245765"/>
                  <a:pt x="88752" y="70619"/>
                </a:cubicBezTo>
                <a:close/>
              </a:path>
            </a:pathLst>
          </a:custGeom>
          <a:solidFill>
            <a:srgbClr val="1D3A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9" name="Freeform: Shape 23"/>
          <p:cNvSpPr/>
          <p:nvPr userDrawn="1"/>
        </p:nvSpPr>
        <p:spPr>
          <a:xfrm>
            <a:off x="-495301" y="642767"/>
            <a:ext cx="5587365" cy="722630"/>
          </a:xfrm>
          <a:custGeom>
            <a:avLst/>
            <a:gdLst>
              <a:gd name="connsiteX0" fmla="*/ 27296 w 4189863"/>
              <a:gd name="connsiteY0" fmla="*/ 47767 h 689212"/>
              <a:gd name="connsiteX1" fmla="*/ 4060209 w 4189863"/>
              <a:gd name="connsiteY1" fmla="*/ 0 h 689212"/>
              <a:gd name="connsiteX2" fmla="*/ 4189863 w 4189863"/>
              <a:gd name="connsiteY2" fmla="*/ 689212 h 689212"/>
              <a:gd name="connsiteX3" fmla="*/ 0 w 4189863"/>
              <a:gd name="connsiteY3" fmla="*/ 627797 h 689212"/>
              <a:gd name="connsiteX4" fmla="*/ 27296 w 4189863"/>
              <a:gd name="connsiteY4" fmla="*/ 47767 h 689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89863" h="689212">
                <a:moveTo>
                  <a:pt x="27296" y="47767"/>
                </a:moveTo>
                <a:lnTo>
                  <a:pt x="4060209" y="0"/>
                </a:lnTo>
                <a:lnTo>
                  <a:pt x="4189863" y="689212"/>
                </a:lnTo>
                <a:lnTo>
                  <a:pt x="0" y="627797"/>
                </a:lnTo>
                <a:lnTo>
                  <a:pt x="27296" y="47767"/>
                </a:lnTo>
                <a:close/>
              </a:path>
            </a:pathLst>
          </a:custGeom>
          <a:solidFill>
            <a:srgbClr val="0092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 userDrawn="1">
            <p:extLst/>
          </p:nvPr>
        </p:nvGraphicFramePr>
        <p:xfrm>
          <a:off x="234324" y="1967040"/>
          <a:ext cx="4621012" cy="45894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01304">
                  <a:extLst>
                    <a:ext uri="{9D8B030D-6E8A-4147-A177-3AD203B41FA5}">
                      <a16:colId xmlns:a16="http://schemas.microsoft.com/office/drawing/2014/main" val="989632053"/>
                    </a:ext>
                  </a:extLst>
                </a:gridCol>
                <a:gridCol w="1519708">
                  <a:extLst>
                    <a:ext uri="{9D8B030D-6E8A-4147-A177-3AD203B41FA5}">
                      <a16:colId xmlns:a16="http://schemas.microsoft.com/office/drawing/2014/main" val="1592275581"/>
                    </a:ext>
                  </a:extLst>
                </a:gridCol>
              </a:tblGrid>
              <a:tr h="45894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29F">
                        <a:alpha val="7843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0467227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 userDrawn="1"/>
        </p:nvSpPr>
        <p:spPr>
          <a:xfrm>
            <a:off x="169929" y="1311240"/>
            <a:ext cx="4054636" cy="517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400" dirty="0" smtClean="0">
                <a:solidFill>
                  <a:srgbClr val="FFFFFF"/>
                </a:solidFill>
                <a:effectLst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Reasoning and Problem Solving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 userDrawn="1">
            <p:extLst/>
          </p:nvPr>
        </p:nvGraphicFramePr>
        <p:xfrm>
          <a:off x="5092064" y="1967040"/>
          <a:ext cx="4621012" cy="45894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01304">
                  <a:extLst>
                    <a:ext uri="{9D8B030D-6E8A-4147-A177-3AD203B41FA5}">
                      <a16:colId xmlns:a16="http://schemas.microsoft.com/office/drawing/2014/main" val="989632053"/>
                    </a:ext>
                  </a:extLst>
                </a:gridCol>
                <a:gridCol w="1519708">
                  <a:extLst>
                    <a:ext uri="{9D8B030D-6E8A-4147-A177-3AD203B41FA5}">
                      <a16:colId xmlns:a16="http://schemas.microsoft.com/office/drawing/2014/main" val="1592275581"/>
                    </a:ext>
                  </a:extLst>
                </a:gridCol>
              </a:tblGrid>
              <a:tr h="45894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29F">
                        <a:alpha val="7843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0467227"/>
                  </a:ext>
                </a:extLst>
              </a:tr>
            </a:tbl>
          </a:graphicData>
        </a:graphic>
      </p:graphicFrame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32042" y="6520171"/>
            <a:ext cx="46921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855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12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10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80.png"/><Relationship Id="rId7" Type="http://schemas.microsoft.com/office/2007/relationships/hdphoto" Target="../media/hdphoto1.wd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11.png"/><Relationship Id="rId4" Type="http://schemas.openxmlformats.org/officeDocument/2006/relationships/image" Target="../media/image9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88" t="20592" r="19588" b="20728"/>
          <a:stretch/>
        </p:blipFill>
        <p:spPr bwMode="auto">
          <a:xfrm>
            <a:off x="-21601" y="1"/>
            <a:ext cx="9927601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16028"/>
          <a:stretch/>
        </p:blipFill>
        <p:spPr>
          <a:xfrm>
            <a:off x="-21642" y="507002"/>
            <a:ext cx="9393978" cy="5919729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4"/>
          <a:srcRect l="24625"/>
          <a:stretch/>
        </p:blipFill>
        <p:spPr>
          <a:xfrm>
            <a:off x="815048" y="2516983"/>
            <a:ext cx="8105482" cy="1799955"/>
          </a:xfrm>
          <a:prstGeom prst="rect">
            <a:avLst/>
          </a:prstGeom>
        </p:spPr>
      </p:pic>
      <p:sp>
        <p:nvSpPr>
          <p:cNvPr id="11" name="Text Box 19"/>
          <p:cNvSpPr txBox="1">
            <a:spLocks noChangeArrowheads="1"/>
          </p:cNvSpPr>
          <p:nvPr/>
        </p:nvSpPr>
        <p:spPr bwMode="auto">
          <a:xfrm>
            <a:off x="2723914" y="2563703"/>
            <a:ext cx="3930163" cy="127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Year </a:t>
            </a:r>
            <a:r>
              <a:rPr lang="en-GB" altLang="en-US" sz="2400" noProof="0" dirty="0">
                <a:solidFill>
                  <a:srgbClr val="FFFFFF"/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en-GB" altLang="en-US" sz="2400" b="0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Autumn - Block 2</a:t>
            </a:r>
            <a:endParaRPr kumimoji="0" lang="en-GB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12" name="Text Box 19"/>
          <p:cNvSpPr txBox="1">
            <a:spLocks noChangeArrowheads="1"/>
          </p:cNvSpPr>
          <p:nvPr/>
        </p:nvSpPr>
        <p:spPr bwMode="auto">
          <a:xfrm>
            <a:off x="2723914" y="3288325"/>
            <a:ext cx="6116406" cy="127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sz="4400" dirty="0" smtClean="0">
                <a:solidFill>
                  <a:srgbClr val="FFFFFF"/>
                </a:solidFill>
                <a:latin typeface="Gill Sans MT" panose="020B0502020104020203" pitchFamily="34" charset="0"/>
                <a:cs typeface="Times New Roman" panose="02020603050405020304" pitchFamily="18" charset="0"/>
              </a:rPr>
              <a:t>Addition &amp; Subtraction</a:t>
            </a:r>
            <a:endParaRPr kumimoji="0" lang="en-GB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876" y="2105876"/>
            <a:ext cx="2520000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64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22960" y="718397"/>
            <a:ext cx="805815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Here is an incomplete bar model</a:t>
            </a: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.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The total is greater than 10 but less than </a:t>
            </a: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20</a:t>
            </a: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What could the missing numbers be</a:t>
            </a: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?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How many different combinations can you find?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7188890"/>
              </p:ext>
            </p:extLst>
          </p:nvPr>
        </p:nvGraphicFramePr>
        <p:xfrm>
          <a:off x="2346960" y="2505068"/>
          <a:ext cx="5212080" cy="1780890"/>
        </p:xfrm>
        <a:graphic>
          <a:graphicData uri="http://schemas.openxmlformats.org/drawingml/2006/table">
            <a:tbl>
              <a:tblPr firstRow="1" bandRow="1"/>
              <a:tblGrid>
                <a:gridCol w="1591357">
                  <a:extLst>
                    <a:ext uri="{9D8B030D-6E8A-4147-A177-3AD203B41FA5}">
                      <a16:colId xmlns:a16="http://schemas.microsoft.com/office/drawing/2014/main" val="189413466"/>
                    </a:ext>
                  </a:extLst>
                </a:gridCol>
                <a:gridCol w="3620723">
                  <a:extLst>
                    <a:ext uri="{9D8B030D-6E8A-4147-A177-3AD203B41FA5}">
                      <a16:colId xmlns:a16="http://schemas.microsoft.com/office/drawing/2014/main" val="3887027215"/>
                    </a:ext>
                  </a:extLst>
                </a:gridCol>
              </a:tblGrid>
              <a:tr h="891297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US" sz="28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>
                        <a:lumMod val="40000"/>
                        <a:lumOff val="6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9484688"/>
                  </a:ext>
                </a:extLst>
              </a:tr>
              <a:tr h="88959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4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60000"/>
                        <a:lumOff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5615909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046" b="98075" l="3815" r="9536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0577479" y="3010468"/>
            <a:ext cx="951958" cy="2155524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10108084" y="3743591"/>
            <a:ext cx="299798" cy="29979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10904846" y="3743591"/>
            <a:ext cx="299798" cy="29979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10499641" y="3743591"/>
            <a:ext cx="299798" cy="29979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11310050" y="3743591"/>
            <a:ext cx="299798" cy="29979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11715254" y="3743591"/>
            <a:ext cx="299798" cy="29979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10103727" y="4130652"/>
            <a:ext cx="299798" cy="29979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10900489" y="4130652"/>
            <a:ext cx="299798" cy="29979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10495284" y="4130652"/>
            <a:ext cx="299798" cy="29979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11305693" y="4130652"/>
            <a:ext cx="299798" cy="29979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11710897" y="4130652"/>
            <a:ext cx="299798" cy="29979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5752" y="2217956"/>
            <a:ext cx="711247" cy="1004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91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22960" y="548580"/>
            <a:ext cx="805815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Rosie </a:t>
            </a: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says, </a:t>
            </a: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Ron disagrees.</a:t>
            </a: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Who is correct? Can you prove it?</a:t>
            </a: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391267" y="572233"/>
            <a:ext cx="3123467" cy="2677886"/>
          </a:xfrm>
          <a:prstGeom prst="roundRect">
            <a:avLst>
              <a:gd name="adj" fmla="val 10018"/>
            </a:avLst>
          </a:prstGeom>
          <a:solidFill>
            <a:schemeClr val="accent1">
              <a:alpha val="20000"/>
            </a:schemeClr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46523047"/>
                  </p:ext>
                </p:extLst>
              </p:nvPr>
            </p:nvGraphicFramePr>
            <p:xfrm>
              <a:off x="3581505" y="696330"/>
              <a:ext cx="2742990" cy="2397036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48598">
                      <a:extLst>
                        <a:ext uri="{9D8B030D-6E8A-4147-A177-3AD203B41FA5}">
                          <a16:colId xmlns:a16="http://schemas.microsoft.com/office/drawing/2014/main" val="1277771916"/>
                        </a:ext>
                      </a:extLst>
                    </a:gridCol>
                    <a:gridCol w="548598">
                      <a:extLst>
                        <a:ext uri="{9D8B030D-6E8A-4147-A177-3AD203B41FA5}">
                          <a16:colId xmlns:a16="http://schemas.microsoft.com/office/drawing/2014/main" val="2995088725"/>
                        </a:ext>
                      </a:extLst>
                    </a:gridCol>
                    <a:gridCol w="548598">
                      <a:extLst>
                        <a:ext uri="{9D8B030D-6E8A-4147-A177-3AD203B41FA5}">
                          <a16:colId xmlns:a16="http://schemas.microsoft.com/office/drawing/2014/main" val="1735688468"/>
                        </a:ext>
                      </a:extLst>
                    </a:gridCol>
                    <a:gridCol w="548598">
                      <a:extLst>
                        <a:ext uri="{9D8B030D-6E8A-4147-A177-3AD203B41FA5}">
                          <a16:colId xmlns:a16="http://schemas.microsoft.com/office/drawing/2014/main" val="3282724685"/>
                        </a:ext>
                      </a:extLst>
                    </a:gridCol>
                    <a:gridCol w="548598">
                      <a:extLst>
                        <a:ext uri="{9D8B030D-6E8A-4147-A177-3AD203B41FA5}">
                          <a16:colId xmlns:a16="http://schemas.microsoft.com/office/drawing/2014/main" val="3812694353"/>
                        </a:ext>
                      </a:extLst>
                    </a:gridCol>
                  </a:tblGrid>
                  <a:tr h="59925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 smtClean="0">
                              <a:latin typeface="Gill Sans MT" panose="020B0502020104020203" pitchFamily="34" charset="0"/>
                            </a:rPr>
                            <a:t>8</a:t>
                          </a:r>
                          <a:endParaRPr lang="en-US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 smtClean="0">
                              <a:latin typeface="Gill Sans MT" panose="020B0502020104020203" pitchFamily="34" charset="0"/>
                            </a:rPr>
                            <a:t>5</a:t>
                          </a:r>
                          <a:endParaRPr lang="en-US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</m:t>
                                </m:r>
                              </m:oMath>
                            </m:oMathPara>
                          </a14:m>
                          <a:endParaRPr lang="en-US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 smtClean="0">
                              <a:latin typeface="Gill Sans MT" panose="020B0502020104020203" pitchFamily="34" charset="0"/>
                            </a:rPr>
                            <a:t>3</a:t>
                          </a:r>
                          <a:endParaRPr lang="en-US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388830499"/>
                      </a:ext>
                    </a:extLst>
                  </a:tr>
                  <a:tr h="59925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 smtClean="0">
                              <a:latin typeface="Gill Sans MT" panose="020B0502020104020203" pitchFamily="34" charset="0"/>
                            </a:rPr>
                            <a:t>8</a:t>
                          </a:r>
                          <a:endParaRPr lang="en-US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 smtClean="0">
                              <a:latin typeface="Gill Sans MT" panose="020B0502020104020203" pitchFamily="34" charset="0"/>
                            </a:rPr>
                            <a:t>3</a:t>
                          </a:r>
                          <a:endParaRPr lang="en-US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</m:t>
                                </m:r>
                              </m:oMath>
                            </m:oMathPara>
                          </a14:m>
                          <a:endParaRPr lang="en-US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 smtClean="0">
                              <a:latin typeface="Gill Sans MT" panose="020B0502020104020203" pitchFamily="34" charset="0"/>
                            </a:rPr>
                            <a:t>5</a:t>
                          </a:r>
                          <a:endParaRPr lang="en-US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4003038218"/>
                      </a:ext>
                    </a:extLst>
                  </a:tr>
                  <a:tr h="59925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 smtClean="0">
                              <a:latin typeface="Gill Sans MT" panose="020B0502020104020203" pitchFamily="34" charset="0"/>
                            </a:rPr>
                            <a:t>8</a:t>
                          </a:r>
                          <a:endParaRPr lang="en-US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800" b="0" i="1" dirty="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</m:oMath>
                            </m:oMathPara>
                          </a14:m>
                          <a:endParaRPr lang="en-US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 smtClean="0">
                              <a:latin typeface="Gill Sans MT" panose="020B0502020104020203" pitchFamily="34" charset="0"/>
                            </a:rPr>
                            <a:t>5</a:t>
                          </a:r>
                          <a:endParaRPr lang="en-US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 smtClean="0">
                              <a:latin typeface="Gill Sans MT" panose="020B0502020104020203" pitchFamily="34" charset="0"/>
                            </a:rPr>
                            <a:t>3</a:t>
                          </a:r>
                          <a:endParaRPr lang="en-US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49233401"/>
                      </a:ext>
                    </a:extLst>
                  </a:tr>
                  <a:tr h="59925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 smtClean="0">
                              <a:latin typeface="Gill Sans MT" panose="020B0502020104020203" pitchFamily="34" charset="0"/>
                            </a:rPr>
                            <a:t>3</a:t>
                          </a:r>
                          <a:endParaRPr lang="en-US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</m:oMath>
                            </m:oMathPara>
                          </a14:m>
                          <a:endParaRPr lang="en-US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 smtClean="0">
                              <a:latin typeface="Gill Sans MT" panose="020B0502020104020203" pitchFamily="34" charset="0"/>
                            </a:rPr>
                            <a:t>8</a:t>
                          </a:r>
                          <a:endParaRPr lang="en-US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8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 smtClean="0">
                              <a:latin typeface="Gill Sans MT" panose="020B0502020104020203" pitchFamily="34" charset="0"/>
                            </a:rPr>
                            <a:t>5</a:t>
                          </a:r>
                          <a:endParaRPr lang="en-US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19202317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46523047"/>
                  </p:ext>
                </p:extLst>
              </p:nvPr>
            </p:nvGraphicFramePr>
            <p:xfrm>
              <a:off x="3581505" y="696330"/>
              <a:ext cx="2742990" cy="2397036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48598">
                      <a:extLst>
                        <a:ext uri="{9D8B030D-6E8A-4147-A177-3AD203B41FA5}">
                          <a16:colId xmlns:a16="http://schemas.microsoft.com/office/drawing/2014/main" val="1277771916"/>
                        </a:ext>
                      </a:extLst>
                    </a:gridCol>
                    <a:gridCol w="548598">
                      <a:extLst>
                        <a:ext uri="{9D8B030D-6E8A-4147-A177-3AD203B41FA5}">
                          <a16:colId xmlns:a16="http://schemas.microsoft.com/office/drawing/2014/main" val="2995088725"/>
                        </a:ext>
                      </a:extLst>
                    </a:gridCol>
                    <a:gridCol w="548598">
                      <a:extLst>
                        <a:ext uri="{9D8B030D-6E8A-4147-A177-3AD203B41FA5}">
                          <a16:colId xmlns:a16="http://schemas.microsoft.com/office/drawing/2014/main" val="1735688468"/>
                        </a:ext>
                      </a:extLst>
                    </a:gridCol>
                    <a:gridCol w="548598">
                      <a:extLst>
                        <a:ext uri="{9D8B030D-6E8A-4147-A177-3AD203B41FA5}">
                          <a16:colId xmlns:a16="http://schemas.microsoft.com/office/drawing/2014/main" val="3282724685"/>
                        </a:ext>
                      </a:extLst>
                    </a:gridCol>
                    <a:gridCol w="548598">
                      <a:extLst>
                        <a:ext uri="{9D8B030D-6E8A-4147-A177-3AD203B41FA5}">
                          <a16:colId xmlns:a16="http://schemas.microsoft.com/office/drawing/2014/main" val="3812694353"/>
                        </a:ext>
                      </a:extLst>
                    </a:gridCol>
                  </a:tblGrid>
                  <a:tr h="59925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 smtClean="0">
                              <a:latin typeface="Gill Sans MT" panose="020B0502020104020203" pitchFamily="34" charset="0"/>
                            </a:rPr>
                            <a:t>8</a:t>
                          </a:r>
                          <a:endParaRPr lang="en-US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000" t="-4040" r="-301111" b="-3191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 smtClean="0">
                              <a:latin typeface="Gill Sans MT" panose="020B0502020104020203" pitchFamily="34" charset="0"/>
                            </a:rPr>
                            <a:t>5</a:t>
                          </a:r>
                          <a:endParaRPr lang="en-US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01111" t="-4040" r="-100000" b="-3191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 smtClean="0">
                              <a:latin typeface="Gill Sans MT" panose="020B0502020104020203" pitchFamily="34" charset="0"/>
                            </a:rPr>
                            <a:t>3</a:t>
                          </a:r>
                          <a:endParaRPr lang="en-US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388830499"/>
                      </a:ext>
                    </a:extLst>
                  </a:tr>
                  <a:tr h="59925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 smtClean="0">
                              <a:latin typeface="Gill Sans MT" panose="020B0502020104020203" pitchFamily="34" charset="0"/>
                            </a:rPr>
                            <a:t>8</a:t>
                          </a:r>
                          <a:endParaRPr lang="en-US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000" t="-105102" r="-301111" b="-2224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 smtClean="0">
                              <a:latin typeface="Gill Sans MT" panose="020B0502020104020203" pitchFamily="34" charset="0"/>
                            </a:rPr>
                            <a:t>3</a:t>
                          </a:r>
                          <a:endParaRPr lang="en-US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01111" t="-105102" r="-100000" b="-2224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 smtClean="0">
                              <a:latin typeface="Gill Sans MT" panose="020B0502020104020203" pitchFamily="34" charset="0"/>
                            </a:rPr>
                            <a:t>5</a:t>
                          </a:r>
                          <a:endParaRPr lang="en-US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4003038218"/>
                      </a:ext>
                    </a:extLst>
                  </a:tr>
                  <a:tr h="59925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 smtClean="0">
                              <a:latin typeface="Gill Sans MT" panose="020B0502020104020203" pitchFamily="34" charset="0"/>
                            </a:rPr>
                            <a:t>8</a:t>
                          </a:r>
                          <a:endParaRPr lang="en-US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000" t="-203030" r="-301111" b="-12020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 smtClean="0">
                              <a:latin typeface="Gill Sans MT" panose="020B0502020104020203" pitchFamily="34" charset="0"/>
                            </a:rPr>
                            <a:t>5</a:t>
                          </a:r>
                          <a:endParaRPr lang="en-US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01111" t="-203030" r="-100000" b="-12020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 smtClean="0">
                              <a:latin typeface="Gill Sans MT" panose="020B0502020104020203" pitchFamily="34" charset="0"/>
                            </a:rPr>
                            <a:t>3</a:t>
                          </a:r>
                          <a:endParaRPr lang="en-US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49233401"/>
                      </a:ext>
                    </a:extLst>
                  </a:tr>
                  <a:tr h="59925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 smtClean="0">
                              <a:latin typeface="Gill Sans MT" panose="020B0502020104020203" pitchFamily="34" charset="0"/>
                            </a:rPr>
                            <a:t>3</a:t>
                          </a:r>
                          <a:endParaRPr lang="en-US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000" t="-306122" r="-301111" b="-214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 smtClean="0">
                              <a:latin typeface="Gill Sans MT" panose="020B0502020104020203" pitchFamily="34" charset="0"/>
                            </a:rPr>
                            <a:t>8</a:t>
                          </a:r>
                          <a:endParaRPr lang="en-US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01111" t="-306122" r="-100000" b="-214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 smtClean="0">
                              <a:latin typeface="Gill Sans MT" panose="020B0502020104020203" pitchFamily="34" charset="0"/>
                            </a:rPr>
                            <a:t>5</a:t>
                          </a:r>
                          <a:endParaRPr lang="en-US" sz="28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192023179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4616" y="3238871"/>
            <a:ext cx="1916651" cy="270073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976866" y="3621621"/>
            <a:ext cx="4798644" cy="1722728"/>
          </a:xfrm>
          <a:prstGeom prst="wedgeRoundRectCallout">
            <a:avLst>
              <a:gd name="adj1" fmla="val -64906"/>
              <a:gd name="adj2" fmla="val 24100"/>
              <a:gd name="adj3" fmla="val 16667"/>
            </a:avLst>
          </a:prstGeom>
          <a:solidFill>
            <a:schemeClr val="accent4">
              <a:alpha val="20000"/>
            </a:schemeClr>
          </a:solidFill>
          <a:ln w="28575">
            <a:solidFill>
              <a:schemeClr val="accent4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I </a:t>
            </a: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think that all of these facts are correct because the numbers are </a:t>
            </a:r>
            <a:r>
              <a:rPr lang="en-GB" sz="2800" dirty="0" smtClean="0">
                <a:solidFill>
                  <a:prstClr val="black"/>
                </a:solidFill>
                <a:latin typeface="Gill Sans MT" panose="020B0502020104020203" pitchFamily="34" charset="0"/>
              </a:rPr>
              <a:t>related</a:t>
            </a: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046" b="98075" l="3815" r="9536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0577479" y="3010468"/>
            <a:ext cx="951958" cy="2155524"/>
          </a:xfrm>
          <a:prstGeom prst="rect">
            <a:avLst/>
          </a:prstGeom>
        </p:spPr>
      </p:pic>
      <p:sp>
        <p:nvSpPr>
          <p:cNvPr id="11" name="Oval 10"/>
          <p:cNvSpPr/>
          <p:nvPr/>
        </p:nvSpPr>
        <p:spPr>
          <a:xfrm>
            <a:off x="10108084" y="3743591"/>
            <a:ext cx="299798" cy="29979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10904846" y="3743591"/>
            <a:ext cx="299798" cy="29979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10499641" y="3743591"/>
            <a:ext cx="299798" cy="29979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11310050" y="3743591"/>
            <a:ext cx="299798" cy="29979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11715254" y="3743591"/>
            <a:ext cx="299798" cy="29979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10103727" y="4130652"/>
            <a:ext cx="299798" cy="29979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10900489" y="4130652"/>
            <a:ext cx="299798" cy="29979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10495284" y="4130652"/>
            <a:ext cx="299798" cy="29979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/>
          <p:nvPr/>
        </p:nvSpPr>
        <p:spPr>
          <a:xfrm>
            <a:off x="11305693" y="4130652"/>
            <a:ext cx="299798" cy="29979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11710897" y="4130652"/>
            <a:ext cx="299798" cy="29979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5752" y="2217956"/>
            <a:ext cx="711247" cy="1004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902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54652" y="718493"/>
            <a:ext cx="797420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Which of the representations are equivalent to the bar model?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9197209"/>
              </p:ext>
            </p:extLst>
          </p:nvPr>
        </p:nvGraphicFramePr>
        <p:xfrm>
          <a:off x="2784651" y="1790223"/>
          <a:ext cx="4064726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28544">
                  <a:extLst>
                    <a:ext uri="{9D8B030D-6E8A-4147-A177-3AD203B41FA5}">
                      <a16:colId xmlns:a16="http://schemas.microsoft.com/office/drawing/2014/main" val="189413466"/>
                    </a:ext>
                  </a:extLst>
                </a:gridCol>
                <a:gridCol w="3036182">
                  <a:extLst>
                    <a:ext uri="{9D8B030D-6E8A-4147-A177-3AD203B41FA5}">
                      <a16:colId xmlns:a16="http://schemas.microsoft.com/office/drawing/2014/main" val="3887027215"/>
                    </a:ext>
                  </a:extLst>
                </a:gridCol>
              </a:tblGrid>
              <a:tr h="685800">
                <a:tc gridSpan="2">
                  <a:txBody>
                    <a:bodyPr/>
                    <a:lstStyle/>
                    <a:p>
                      <a:pPr algn="ctr"/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12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9484688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3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9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5615909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ject 34"/>
              <p:cNvSpPr txBox="1"/>
              <p:nvPr/>
            </p:nvSpPr>
            <p:spPr>
              <a:xfrm>
                <a:off x="472038" y="3342780"/>
                <a:ext cx="1805811" cy="443711"/>
              </a:xfrm>
              <a:prstGeom prst="rect">
                <a:avLst/>
              </a:prstGeom>
            </p:spPr>
            <p:txBody>
              <a:bodyPr vert="horz" wrap="square" lIns="0" tIns="1270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1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 panose="020B0502020104020203" pitchFamily="34" charset="0"/>
                    <a:cs typeface="Bariol Regular"/>
                  </a:rPr>
                  <a:t>12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Cambria Math"/>
                      </a:rPr>
                      <m:t>=</m:t>
                    </m:r>
                  </m:oMath>
                </a14:m>
                <a:r>
                  <a:rPr kumimoji="0" sz="2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 Math"/>
                    <a:cs typeface="Cambria Math"/>
                  </a:rPr>
                  <a:t> </a:t>
                </a:r>
                <a:r>
                  <a:rPr kumimoji="0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 panose="020B0502020104020203" pitchFamily="34" charset="0"/>
                    <a:cs typeface="Bariol Regular"/>
                  </a:rPr>
                  <a:t>9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Cambria Math"/>
                      </a:rPr>
                      <m:t>+</m:t>
                    </m:r>
                  </m:oMath>
                </a14:m>
                <a:r>
                  <a:rPr kumimoji="0" sz="2800" b="0" i="0" u="none" strike="noStrike" kern="1200" cap="none" spc="-35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 Math"/>
                    <a:cs typeface="Cambria Math"/>
                  </a:rPr>
                  <a:t> </a:t>
                </a:r>
                <a:r>
                  <a:rPr kumimoji="0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 panose="020B0502020104020203" pitchFamily="34" charset="0"/>
                    <a:cs typeface="Bariol Regular"/>
                  </a:rPr>
                  <a:t>3</a:t>
                </a:r>
              </a:p>
            </p:txBody>
          </p:sp>
        </mc:Choice>
        <mc:Fallback xmlns="">
          <p:sp>
            <p:nvSpPr>
              <p:cNvPr id="7" name="object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038" y="3342780"/>
                <a:ext cx="1805811" cy="443711"/>
              </a:xfrm>
              <a:prstGeom prst="rect">
                <a:avLst/>
              </a:prstGeom>
              <a:blipFill>
                <a:blip r:embed="rId3"/>
                <a:stretch>
                  <a:fillRect l="-11785" t="-21918" b="-479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object 36"/>
          <p:cNvSpPr txBox="1"/>
          <p:nvPr/>
        </p:nvSpPr>
        <p:spPr>
          <a:xfrm>
            <a:off x="3352175" y="3989058"/>
            <a:ext cx="3251897" cy="8752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0" marR="89536" lvl="0" indent="0" algn="ctr" defTabSz="4572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Bariol Regular"/>
              </a:rPr>
              <a:t>There are 9 cars in a car park, 3 cars leave.</a:t>
            </a:r>
            <a:endParaRPr kumimoji="0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 pitchFamily="34" charset="0"/>
              <a:ea typeface="+mn-ea"/>
              <a:cs typeface="Bariol Regular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906904" y="4515857"/>
            <a:ext cx="1927040" cy="1864073"/>
            <a:chOff x="268171" y="249049"/>
            <a:chExt cx="2498576" cy="2448272"/>
          </a:xfrm>
        </p:grpSpPr>
        <p:sp>
          <p:nvSpPr>
            <p:cNvPr id="10" name="Oval 9"/>
            <p:cNvSpPr/>
            <p:nvPr/>
          </p:nvSpPr>
          <p:spPr>
            <a:xfrm>
              <a:off x="1081963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 panose="020B0502020104020203" pitchFamily="34" charset="0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268171" y="1782921"/>
              <a:ext cx="914400" cy="9144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 panose="020B0502020104020203" pitchFamily="34" charset="0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1852347" y="1782921"/>
              <a:ext cx="914400" cy="9144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 panose="020B0502020104020203" pitchFamily="34" charset="0"/>
              </a:endParaRPr>
            </a:p>
          </p:txBody>
        </p:sp>
        <p:cxnSp>
          <p:nvCxnSpPr>
            <p:cNvPr id="13" name="Straight Connector 12"/>
            <p:cNvCxnSpPr>
              <a:stCxn id="10" idx="3"/>
            </p:cNvCxnSpPr>
            <p:nvPr/>
          </p:nvCxnSpPr>
          <p:spPr>
            <a:xfrm flipH="1">
              <a:off x="844235" y="1029538"/>
              <a:ext cx="371639" cy="75338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10" idx="5"/>
            </p:cNvCxnSpPr>
            <p:nvPr/>
          </p:nvCxnSpPr>
          <p:spPr>
            <a:xfrm>
              <a:off x="1862452" y="1029537"/>
              <a:ext cx="349935" cy="7560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7312543" y="3852944"/>
                <a:ext cx="178933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spcBef>
                    <a:spcPts val="100"/>
                  </a:spcBef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  <a:cs typeface="Bariol Regular"/>
                  </a:rPr>
                  <a:t>9 </a:t>
                </a:r>
                <a:r>
                  <a:rPr lang="en-GB" sz="2800" dirty="0">
                    <a:solidFill>
                      <a:prstClr val="black"/>
                    </a:solidFill>
                    <a:latin typeface="Cambria Math"/>
                    <a:cs typeface="Cambria Math"/>
                  </a:rPr>
                  <a:t>− </a:t>
                </a: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  <a:cs typeface="Bariol Regular"/>
                  </a:rPr>
                  <a:t>3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mbria Math"/>
                      </a:rPr>
                      <m:t>=</m:t>
                    </m:r>
                  </m:oMath>
                </a14:m>
                <a:r>
                  <a:rPr lang="en-GB" sz="2800" spc="-25" dirty="0">
                    <a:solidFill>
                      <a:prstClr val="black"/>
                    </a:solidFill>
                    <a:latin typeface="Cambria Math"/>
                    <a:cs typeface="Cambria Math"/>
                  </a:rPr>
                  <a:t> </a:t>
                </a:r>
                <a:r>
                  <a:rPr lang="en-GB" sz="2800" spc="-6" dirty="0">
                    <a:solidFill>
                      <a:prstClr val="black"/>
                    </a:solidFill>
                    <a:latin typeface="Gill Sans MT" panose="020B0502020104020203" pitchFamily="34" charset="0"/>
                    <a:cs typeface="Bariol Regular"/>
                  </a:rPr>
                  <a:t>12</a:t>
                </a: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  <a:cs typeface="Bariol Regular"/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2543" y="3852944"/>
                <a:ext cx="1789336" cy="523220"/>
              </a:xfrm>
              <a:prstGeom prst="rect">
                <a:avLst/>
              </a:prstGeom>
              <a:blipFill>
                <a:blip r:embed="rId4"/>
                <a:stretch>
                  <a:fillRect l="-7167" t="-12791" r="-5802" b="-313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7611545" y="5002743"/>
            <a:ext cx="71591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/>
                <a:ea typeface="+mn-ea"/>
                <a:cs typeface="Cambria Math"/>
              </a:rPr>
              <a:t>−</a:t>
            </a:r>
            <a:r>
              <a:rPr kumimoji="0" lang="en-GB" sz="2800" b="0" i="0" u="none" strike="noStrike" kern="1200" cap="none" spc="-6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/>
                <a:ea typeface="+mn-ea"/>
                <a:cs typeface="Cambria Math"/>
              </a:rPr>
              <a:t>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Bariol Regular"/>
              </a:rPr>
              <a:t>3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6266" y="5590505"/>
            <a:ext cx="4995613" cy="787055"/>
          </a:xfrm>
          <a:prstGeom prst="rect">
            <a:avLst/>
          </a:prstGeom>
        </p:spPr>
      </p:pic>
      <p:sp>
        <p:nvSpPr>
          <p:cNvPr id="18" name="Arc 17"/>
          <p:cNvSpPr/>
          <p:nvPr/>
        </p:nvSpPr>
        <p:spPr>
          <a:xfrm>
            <a:off x="7452493" y="5447894"/>
            <a:ext cx="1012237" cy="656853"/>
          </a:xfrm>
          <a:prstGeom prst="arc">
            <a:avLst>
              <a:gd name="adj1" fmla="val 10389258"/>
              <a:gd name="adj2" fmla="val 291729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2046" b="98075" l="3815" r="9536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0577479" y="3010468"/>
            <a:ext cx="951958" cy="2155524"/>
          </a:xfrm>
          <a:prstGeom prst="rect">
            <a:avLst/>
          </a:prstGeom>
        </p:spPr>
      </p:pic>
      <p:sp>
        <p:nvSpPr>
          <p:cNvPr id="20" name="Oval 19"/>
          <p:cNvSpPr/>
          <p:nvPr/>
        </p:nvSpPr>
        <p:spPr>
          <a:xfrm>
            <a:off x="10108084" y="3743591"/>
            <a:ext cx="299798" cy="29979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10904846" y="3743591"/>
            <a:ext cx="299798" cy="29979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10499641" y="3743591"/>
            <a:ext cx="299798" cy="29979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11310050" y="3743591"/>
            <a:ext cx="299798" cy="29979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>
            <a:off x="11715254" y="3743591"/>
            <a:ext cx="299798" cy="29979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>
            <a:off x="10103727" y="4130652"/>
            <a:ext cx="299798" cy="29979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10900489" y="4130652"/>
            <a:ext cx="299798" cy="29979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/>
          <p:cNvSpPr/>
          <p:nvPr/>
        </p:nvSpPr>
        <p:spPr>
          <a:xfrm>
            <a:off x="10495284" y="4130652"/>
            <a:ext cx="299798" cy="29979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/>
          <p:cNvSpPr/>
          <p:nvPr/>
        </p:nvSpPr>
        <p:spPr>
          <a:xfrm>
            <a:off x="11305693" y="4130652"/>
            <a:ext cx="299798" cy="29979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/>
          <p:cNvSpPr/>
          <p:nvPr/>
        </p:nvSpPr>
        <p:spPr>
          <a:xfrm>
            <a:off x="11710897" y="4130652"/>
            <a:ext cx="299798" cy="29979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5752" y="2217956"/>
            <a:ext cx="711247" cy="1004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315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830058" y="718397"/>
                <a:ext cx="7856220" cy="544764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Eva did the following calculation:</a:t>
                </a: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 algn="ctr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 algn="ctr">
                  <a:defRPr/>
                </a:pPr>
                <a:r>
                  <a:rPr lang="en-GB" sz="40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12 </a:t>
                </a:r>
                <a14:m>
                  <m:oMath xmlns:m="http://schemas.openxmlformats.org/officeDocument/2006/math">
                    <m:r>
                      <a:rPr lang="en-GB" sz="40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−</m:t>
                    </m:r>
                  </m:oMath>
                </a14:m>
                <a:r>
                  <a:rPr lang="en-GB" sz="40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8 </a:t>
                </a:r>
                <a14:m>
                  <m:oMath xmlns:m="http://schemas.openxmlformats.org/officeDocument/2006/math">
                    <m:r>
                      <a:rPr lang="en-GB" sz="40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r>
                  <a:rPr lang="en-GB" sz="40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4</a:t>
                </a: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She checked it by using the inverse.</a:t>
                </a: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She did 12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8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20 and said that her first calculation was wrong.</a:t>
                </a: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What advice would you give her?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0058" y="718397"/>
                <a:ext cx="7856220" cy="5447645"/>
              </a:xfrm>
              <a:prstGeom prst="rect">
                <a:avLst/>
              </a:prstGeom>
              <a:blipFill>
                <a:blip r:embed="rId3"/>
                <a:stretch>
                  <a:fillRect l="-1552" t="-1232" b="-22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ounded Rectangle 5"/>
          <p:cNvSpPr/>
          <p:nvPr/>
        </p:nvSpPr>
        <p:spPr>
          <a:xfrm>
            <a:off x="3350423" y="1907179"/>
            <a:ext cx="2839390" cy="849086"/>
          </a:xfrm>
          <a:prstGeom prst="roundRect">
            <a:avLst/>
          </a:prstGeom>
          <a:solidFill>
            <a:schemeClr val="accent4">
              <a:alpha val="20000"/>
            </a:schemeClr>
          </a:solidFill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6747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803932" y="698987"/>
                <a:ext cx="7856220" cy="618630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Teddy is checking Dora’s work but doesn’t do an inverse calculation.</a:t>
                </a: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 algn="ctr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24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6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84</a:t>
                </a:r>
              </a:p>
              <a:p>
                <a:pPr lvl="0" algn="ctr">
                  <a:defRPr/>
                </a:pPr>
                <a:endParaRPr lang="en-GB" sz="16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 algn="ctr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25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−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23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12</a:t>
                </a:r>
              </a:p>
              <a:p>
                <a:pPr lvl="0" algn="ctr">
                  <a:defRPr/>
                </a:pPr>
                <a:endParaRPr lang="en-GB" sz="16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 algn="ctr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18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−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21</a:t>
                </a: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How might he know?</a:t>
                </a:r>
              </a:p>
              <a:p>
                <a:pPr lvl="0">
                  <a:defRPr/>
                </a:pPr>
                <a:endParaRPr lang="en-GB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What errors have been made in each calculation?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3932" y="698987"/>
                <a:ext cx="7856220" cy="6186309"/>
              </a:xfrm>
              <a:prstGeom prst="rect">
                <a:avLst/>
              </a:prstGeom>
              <a:blipFill>
                <a:blip r:embed="rId3"/>
                <a:stretch>
                  <a:fillRect l="-1629" t="-10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ounded Rectangular Callout 4"/>
          <p:cNvSpPr/>
          <p:nvPr/>
        </p:nvSpPr>
        <p:spPr>
          <a:xfrm>
            <a:off x="4169453" y="1794772"/>
            <a:ext cx="3015116" cy="966651"/>
          </a:xfrm>
          <a:prstGeom prst="wedgeRoundRectCallout">
            <a:avLst>
              <a:gd name="adj1" fmla="val -70087"/>
              <a:gd name="adj2" fmla="val 4038"/>
              <a:gd name="adj3" fmla="val 16667"/>
            </a:avLst>
          </a:prstGeom>
          <a:solidFill>
            <a:srgbClr val="7030A0">
              <a:alpha val="20000"/>
            </a:srgbClr>
          </a:solidFill>
          <a:ln w="28575">
            <a:solidFill>
              <a:srgbClr val="7030A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These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calculations can’t be right.</a:t>
            </a:r>
          </a:p>
        </p:txBody>
      </p:sp>
      <p:pic>
        <p:nvPicPr>
          <p:cNvPr id="7" name="Picture 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088182" y="1685113"/>
            <a:ext cx="1582478" cy="1185970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3554664" y="3239593"/>
            <a:ext cx="2300278" cy="1933303"/>
          </a:xfrm>
          <a:prstGeom prst="roundRect">
            <a:avLst>
              <a:gd name="adj" fmla="val 0"/>
            </a:avLst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882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7BBA110A-F0D6-4815-A530-12842E058620}" vid="{DBCC5AE0-762A-486A-A91B-EF3AE4503DE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6" ma:contentTypeDescription="Create a new document." ma:contentTypeScope="" ma:versionID="2245d72f9f22c961ac9c11b4021a29a4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c713bd9f538da43dbf4536b41f920277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733C0BC-C241-46AF-963C-CBDED36083B0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522d4c35-b548-4432-90ae-af4376e1c4b4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C4A12B6-53FC-4652-B09C-9D089BA126C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79A85AF-D0F0-4964-95F2-C3766E3548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2146</TotalTime>
  <Words>230</Words>
  <Application>Microsoft Office PowerPoint</Application>
  <PresentationFormat>A4 Paper (210x297 mm)</PresentationFormat>
  <Paragraphs>94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Bariol Regular</vt:lpstr>
      <vt:lpstr>Calibri</vt:lpstr>
      <vt:lpstr>Calibri Light</vt:lpstr>
      <vt:lpstr>Cambria Math</vt:lpstr>
      <vt:lpstr>Gill Sans MT</vt:lpstr>
      <vt:lpstr>Times New Roman</vt:lpstr>
      <vt:lpstr>Custom Design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Trinity Academy Halifax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 Brown</dc:creator>
  <cp:lastModifiedBy>Ms M Wilson</cp:lastModifiedBy>
  <cp:revision>113</cp:revision>
  <dcterms:created xsi:type="dcterms:W3CDTF">2019-02-04T08:17:32Z</dcterms:created>
  <dcterms:modified xsi:type="dcterms:W3CDTF">2021-01-09T14:41:24Z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