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77" r:id="rId5"/>
  </p:sldMasterIdLst>
  <p:notesMasterIdLst>
    <p:notesMasterId r:id="rId12"/>
  </p:notesMasterIdLst>
  <p:sldIdLst>
    <p:sldId id="410" r:id="rId6"/>
    <p:sldId id="411" r:id="rId7"/>
    <p:sldId id="412" r:id="rId8"/>
    <p:sldId id="413" r:id="rId9"/>
    <p:sldId id="414" r:id="rId10"/>
    <p:sldId id="455" r:id="rId11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09" userDrawn="1">
          <p15:clr>
            <a:srgbClr val="A4A3A4"/>
          </p15:clr>
        </p15:guide>
        <p15:guide id="2" pos="316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84489" autoAdjust="0"/>
  </p:normalViewPr>
  <p:slideViewPr>
    <p:cSldViewPr snapToGrid="0" showGuides="1">
      <p:cViewPr varScale="1">
        <p:scale>
          <a:sx n="65" d="100"/>
          <a:sy n="65" d="100"/>
        </p:scale>
        <p:origin x="1188" y="32"/>
      </p:cViewPr>
      <p:guideLst>
        <p:guide orient="horz" pos="2409"/>
        <p:guide pos="3165"/>
      </p:guideLst>
    </p:cSldViewPr>
  </p:slideViewPr>
  <p:outlineViewPr>
    <p:cViewPr>
      <p:scale>
        <a:sx n="33" d="100"/>
        <a:sy n="33" d="100"/>
      </p:scale>
      <p:origin x="0" y="-138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8311AF-8457-4785-B190-D31CD4FDE7A1}" type="datetimeFigureOut">
              <a:rPr lang="en-GB" smtClean="0"/>
              <a:t>05/01/2022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41FB06-1D9B-4317-BE37-4218AB785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055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3216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69443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776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17699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0443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563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4617" y="104674"/>
            <a:ext cx="958007" cy="958007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8046053" y="6520171"/>
            <a:ext cx="24751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© White</a:t>
            </a:r>
            <a:r>
              <a:rPr lang="en-GB" sz="1200" baseline="0" dirty="0" smtClean="0"/>
              <a:t> Rose Maths 2019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431794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881941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312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3119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 userDrawn="1"/>
        </p:nvSpPr>
        <p:spPr>
          <a:xfrm>
            <a:off x="-1" y="0"/>
            <a:ext cx="9906001" cy="1695450"/>
          </a:xfrm>
          <a:prstGeom prst="rect">
            <a:avLst/>
          </a:prstGeom>
          <a:solidFill>
            <a:srgbClr val="00929F">
              <a:alpha val="1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8" name="Freeform: Shape 24"/>
          <p:cNvSpPr/>
          <p:nvPr userDrawn="1"/>
        </p:nvSpPr>
        <p:spPr>
          <a:xfrm>
            <a:off x="-495301" y="1163488"/>
            <a:ext cx="10896600" cy="695325"/>
          </a:xfrm>
          <a:custGeom>
            <a:avLst/>
            <a:gdLst>
              <a:gd name="connsiteX0" fmla="*/ 0 w 10536072"/>
              <a:gd name="connsiteY0" fmla="*/ 122830 h 648269"/>
              <a:gd name="connsiteX1" fmla="*/ 10536072 w 10536072"/>
              <a:gd name="connsiteY1" fmla="*/ 0 h 648269"/>
              <a:gd name="connsiteX2" fmla="*/ 10522424 w 10536072"/>
              <a:gd name="connsiteY2" fmla="*/ 580030 h 648269"/>
              <a:gd name="connsiteX3" fmla="*/ 6824 w 10536072"/>
              <a:gd name="connsiteY3" fmla="*/ 648269 h 648269"/>
              <a:gd name="connsiteX4" fmla="*/ 0 w 10536072"/>
              <a:gd name="connsiteY4" fmla="*/ 122830 h 648269"/>
              <a:gd name="connsiteX0" fmla="*/ 88752 w 10529289"/>
              <a:gd name="connsiteY0" fmla="*/ 107912 h 648269"/>
              <a:gd name="connsiteX1" fmla="*/ 10529289 w 10529289"/>
              <a:gd name="connsiteY1" fmla="*/ 0 h 648269"/>
              <a:gd name="connsiteX2" fmla="*/ 10515641 w 10529289"/>
              <a:gd name="connsiteY2" fmla="*/ 580030 h 648269"/>
              <a:gd name="connsiteX3" fmla="*/ 41 w 10529289"/>
              <a:gd name="connsiteY3" fmla="*/ 648269 h 648269"/>
              <a:gd name="connsiteX4" fmla="*/ 88752 w 10529289"/>
              <a:gd name="connsiteY4" fmla="*/ 107912 h 648269"/>
              <a:gd name="connsiteX0" fmla="*/ 88752 w 10529289"/>
              <a:gd name="connsiteY0" fmla="*/ 70619 h 648269"/>
              <a:gd name="connsiteX1" fmla="*/ 10529289 w 10529289"/>
              <a:gd name="connsiteY1" fmla="*/ 0 h 648269"/>
              <a:gd name="connsiteX2" fmla="*/ 10515641 w 10529289"/>
              <a:gd name="connsiteY2" fmla="*/ 580030 h 648269"/>
              <a:gd name="connsiteX3" fmla="*/ 41 w 10529289"/>
              <a:gd name="connsiteY3" fmla="*/ 648269 h 648269"/>
              <a:gd name="connsiteX4" fmla="*/ 88752 w 10529289"/>
              <a:gd name="connsiteY4" fmla="*/ 70619 h 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29289" h="648269">
                <a:moveTo>
                  <a:pt x="88752" y="70619"/>
                </a:moveTo>
                <a:lnTo>
                  <a:pt x="10529289" y="0"/>
                </a:lnTo>
                <a:lnTo>
                  <a:pt x="10515641" y="580030"/>
                </a:lnTo>
                <a:lnTo>
                  <a:pt x="41" y="648269"/>
                </a:lnTo>
                <a:cubicBezTo>
                  <a:pt x="-2234" y="473123"/>
                  <a:pt x="91027" y="245765"/>
                  <a:pt x="88752" y="70619"/>
                </a:cubicBezTo>
                <a:close/>
              </a:path>
            </a:pathLst>
          </a:custGeom>
          <a:solidFill>
            <a:srgbClr val="1D3A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9" name="Freeform: Shape 23"/>
          <p:cNvSpPr/>
          <p:nvPr userDrawn="1"/>
        </p:nvSpPr>
        <p:spPr>
          <a:xfrm>
            <a:off x="-495301" y="642767"/>
            <a:ext cx="5587365" cy="722630"/>
          </a:xfrm>
          <a:custGeom>
            <a:avLst/>
            <a:gdLst>
              <a:gd name="connsiteX0" fmla="*/ 27296 w 4189863"/>
              <a:gd name="connsiteY0" fmla="*/ 47767 h 689212"/>
              <a:gd name="connsiteX1" fmla="*/ 4060209 w 4189863"/>
              <a:gd name="connsiteY1" fmla="*/ 0 h 689212"/>
              <a:gd name="connsiteX2" fmla="*/ 4189863 w 4189863"/>
              <a:gd name="connsiteY2" fmla="*/ 689212 h 689212"/>
              <a:gd name="connsiteX3" fmla="*/ 0 w 4189863"/>
              <a:gd name="connsiteY3" fmla="*/ 627797 h 689212"/>
              <a:gd name="connsiteX4" fmla="*/ 27296 w 4189863"/>
              <a:gd name="connsiteY4" fmla="*/ 47767 h 689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89863" h="689212">
                <a:moveTo>
                  <a:pt x="27296" y="47767"/>
                </a:moveTo>
                <a:lnTo>
                  <a:pt x="4060209" y="0"/>
                </a:lnTo>
                <a:lnTo>
                  <a:pt x="4189863" y="689212"/>
                </a:lnTo>
                <a:lnTo>
                  <a:pt x="0" y="627797"/>
                </a:lnTo>
                <a:lnTo>
                  <a:pt x="27296" y="47767"/>
                </a:lnTo>
                <a:close/>
              </a:path>
            </a:pathLst>
          </a:custGeom>
          <a:solidFill>
            <a:srgbClr val="0092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 userDrawn="1">
            <p:extLst/>
          </p:nvPr>
        </p:nvGraphicFramePr>
        <p:xfrm>
          <a:off x="234324" y="1967040"/>
          <a:ext cx="4621012" cy="45894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01304">
                  <a:extLst>
                    <a:ext uri="{9D8B030D-6E8A-4147-A177-3AD203B41FA5}">
                      <a16:colId xmlns:a16="http://schemas.microsoft.com/office/drawing/2014/main" val="989632053"/>
                    </a:ext>
                  </a:extLst>
                </a:gridCol>
                <a:gridCol w="1519708">
                  <a:extLst>
                    <a:ext uri="{9D8B030D-6E8A-4147-A177-3AD203B41FA5}">
                      <a16:colId xmlns:a16="http://schemas.microsoft.com/office/drawing/2014/main" val="1592275581"/>
                    </a:ext>
                  </a:extLst>
                </a:gridCol>
              </a:tblGrid>
              <a:tr h="45894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29F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467227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 userDrawn="1"/>
        </p:nvSpPr>
        <p:spPr>
          <a:xfrm>
            <a:off x="169929" y="1311240"/>
            <a:ext cx="4054636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dirty="0" smtClean="0">
                <a:solidFill>
                  <a:srgbClr val="FFFFFF"/>
                </a:solidFill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Reasoning and Problem Solving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 userDrawn="1">
            <p:extLst/>
          </p:nvPr>
        </p:nvGraphicFramePr>
        <p:xfrm>
          <a:off x="5092064" y="1967040"/>
          <a:ext cx="4621012" cy="45894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01304">
                  <a:extLst>
                    <a:ext uri="{9D8B030D-6E8A-4147-A177-3AD203B41FA5}">
                      <a16:colId xmlns:a16="http://schemas.microsoft.com/office/drawing/2014/main" val="989632053"/>
                    </a:ext>
                  </a:extLst>
                </a:gridCol>
                <a:gridCol w="1519708">
                  <a:extLst>
                    <a:ext uri="{9D8B030D-6E8A-4147-A177-3AD203B41FA5}">
                      <a16:colId xmlns:a16="http://schemas.microsoft.com/office/drawing/2014/main" val="1592275581"/>
                    </a:ext>
                  </a:extLst>
                </a:gridCol>
              </a:tblGrid>
              <a:tr h="45894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29F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467227"/>
                  </a:ext>
                </a:extLst>
              </a:tr>
            </a:tbl>
          </a:graphicData>
        </a:graphic>
      </p:graphicFrame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855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12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9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8.png"/><Relationship Id="rId3" Type="http://schemas.openxmlformats.org/officeDocument/2006/relationships/image" Target="../media/image140.png"/><Relationship Id="rId7" Type="http://schemas.openxmlformats.org/officeDocument/2006/relationships/image" Target="../media/image13.png"/><Relationship Id="rId12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3.png"/><Relationship Id="rId5" Type="http://schemas.openxmlformats.org/officeDocument/2006/relationships/image" Target="../media/image11.png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image" Target="../media/image4.png"/><Relationship Id="rId1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889551" y="736900"/>
                <a:ext cx="8056280" cy="22467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>
                  <a:defRPr/>
                </a:pPr>
                <a:r>
                  <a:rPr lang="en-GB" sz="2800" u="sng" dirty="0">
                    <a:latin typeface="Gill Sans MT" panose="020B0502020104020203" pitchFamily="34" charset="0"/>
                  </a:rPr>
                  <a:t>	</a:t>
                </a:r>
                <a:r>
                  <a:rPr lang="en-GB" sz="2800" dirty="0">
                    <a:latin typeface="Gill Sans MT" panose="020B0502020104020203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Gill Sans MT" panose="020B0502020104020203" pitchFamily="34" charset="0"/>
                  </a:rPr>
                  <a:t> </a:t>
                </a:r>
                <a:r>
                  <a:rPr lang="en-GB" sz="2800" u="sng" dirty="0">
                    <a:latin typeface="Gill Sans MT" panose="020B0502020104020203" pitchFamily="34" charset="0"/>
                  </a:rPr>
                  <a:t>	    </a:t>
                </a:r>
                <a:r>
                  <a:rPr lang="en-GB" sz="2800" dirty="0">
                    <a:latin typeface="Gill Sans MT" panose="020B0502020104020203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Gill Sans MT" panose="020B0502020104020203" pitchFamily="34" charset="0"/>
                  </a:rPr>
                  <a:t> 800</a:t>
                </a:r>
              </a:p>
              <a:p>
                <a:pPr lvl="0" algn="ctr">
                  <a:defRPr/>
                </a:pPr>
                <a:endParaRPr lang="en-GB" sz="2800" dirty="0"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GB" sz="2800" dirty="0">
                    <a:latin typeface="Gill Sans MT" panose="020B0502020104020203" pitchFamily="34" charset="0"/>
                  </a:rPr>
                  <a:t>Each of the missing numbers are multiples of 100</a:t>
                </a:r>
              </a:p>
              <a:p>
                <a:pPr lvl="0" algn="ctr">
                  <a:defRPr/>
                </a:pPr>
                <a:endParaRPr lang="en-GB" sz="2800" dirty="0"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GB" sz="2800" dirty="0">
                    <a:latin typeface="Gill Sans MT" panose="020B0502020104020203" pitchFamily="34" charset="0"/>
                  </a:rPr>
                  <a:t>Find all the possible missing numbers. 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551" y="736900"/>
                <a:ext cx="8056280" cy="2246769"/>
              </a:xfrm>
              <a:prstGeom prst="rect">
                <a:avLst/>
              </a:prstGeom>
              <a:blipFill>
                <a:blip r:embed="rId3"/>
                <a:stretch>
                  <a:fillRect l="-1590" t="-2989" b="-67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0625" y="4233176"/>
            <a:ext cx="1238735" cy="124173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7557" y="4169098"/>
            <a:ext cx="1404485" cy="136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25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889551" y="736900"/>
                <a:ext cx="8056280" cy="13849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latin typeface="Gill Sans MT" panose="020B0502020104020203" pitchFamily="34" charset="0"/>
                  </a:rPr>
                  <a:t>If I know 700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>
                    <a:latin typeface="Gill Sans MT" panose="020B0502020104020203" pitchFamily="34" charset="0"/>
                  </a:rPr>
                  <a:t> 500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Gill Sans MT" panose="020B0502020104020203" pitchFamily="34" charset="0"/>
                  </a:rPr>
                  <a:t> 200, what else do I know?</a:t>
                </a:r>
              </a:p>
              <a:p>
                <a:pPr lvl="0">
                  <a:defRPr/>
                </a:pPr>
                <a:endParaRPr lang="en-GB" sz="2800" dirty="0"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GB" sz="2800" dirty="0">
                    <a:latin typeface="Gill Sans MT" panose="020B0502020104020203" pitchFamily="34" charset="0"/>
                  </a:rPr>
                  <a:t>Show me using concrete and pictorial representations. 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551" y="736900"/>
                <a:ext cx="8056280" cy="1384995"/>
              </a:xfrm>
              <a:prstGeom prst="rect">
                <a:avLst/>
              </a:prstGeom>
              <a:blipFill>
                <a:blip r:embed="rId3"/>
                <a:stretch>
                  <a:fillRect l="-1590" t="-4846" r="-1968" b="-114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3565" y="669938"/>
            <a:ext cx="1159746" cy="113118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3565" y="1644841"/>
            <a:ext cx="1159746" cy="113118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3565" y="2619744"/>
            <a:ext cx="1159746" cy="113118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3565" y="4106640"/>
            <a:ext cx="1198256" cy="120115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0228" y="4051635"/>
            <a:ext cx="255435" cy="128587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3436" y="4597282"/>
            <a:ext cx="251563" cy="372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89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889551" y="736900"/>
                <a:ext cx="8056280" cy="56938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lang="en-GB" sz="4000" b="1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Odd One Out</a:t>
                </a: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Which is the odd one out?</a:t>
                </a: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Explain why.</a:t>
                </a: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               </a:t>
                </a:r>
                <a14:m>
                  <m:oMath xmlns:m="http://schemas.openxmlformats.org/officeDocument/2006/math">
                    <m:r>
                      <a:rPr lang="en-GB" sz="28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endParaRPr lang="en-US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US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US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               </a:t>
                </a:r>
                <a14:m>
                  <m:oMath xmlns:m="http://schemas.openxmlformats.org/officeDocument/2006/math">
                    <m:r>
                      <a:rPr lang="en-GB" sz="28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endParaRPr lang="en-US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US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US" sz="16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                      </a:t>
                </a:r>
                <a14:m>
                  <m:oMath xmlns:m="http://schemas.openxmlformats.org/officeDocument/2006/math">
                    <m:r>
                      <a:rPr lang="en-GB" sz="28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endParaRPr lang="en-US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551" y="736900"/>
                <a:ext cx="8056280" cy="5693866"/>
              </a:xfrm>
              <a:prstGeom prst="rect">
                <a:avLst/>
              </a:prstGeom>
              <a:blipFill>
                <a:blip r:embed="rId3"/>
                <a:stretch>
                  <a:fillRect l="-2725" t="-19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8628" y="3340404"/>
            <a:ext cx="692330" cy="69400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81051" y="3340428"/>
            <a:ext cx="692330" cy="694008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19546" y="3340404"/>
            <a:ext cx="692330" cy="69400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70690" y="3340404"/>
            <a:ext cx="692330" cy="69400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1834" y="3340404"/>
            <a:ext cx="692330" cy="694008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71699" y="3340404"/>
            <a:ext cx="692330" cy="69400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21564" y="3340404"/>
            <a:ext cx="692330" cy="694008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68270" y="3340404"/>
            <a:ext cx="692330" cy="694008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14976" y="3340404"/>
            <a:ext cx="692330" cy="694008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8628" y="4655398"/>
            <a:ext cx="692330" cy="694008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81051" y="4655398"/>
            <a:ext cx="692330" cy="694008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19546" y="4655398"/>
            <a:ext cx="692330" cy="694008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70690" y="4655398"/>
            <a:ext cx="692330" cy="694008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1834" y="4655398"/>
            <a:ext cx="692330" cy="694008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71699" y="4655398"/>
            <a:ext cx="692330" cy="694008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21564" y="4655398"/>
            <a:ext cx="692330" cy="694008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68270" y="4655398"/>
            <a:ext cx="692330" cy="694008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8628" y="5781461"/>
            <a:ext cx="692330" cy="694008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81051" y="5798017"/>
            <a:ext cx="692330" cy="694008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33474" y="5798017"/>
            <a:ext cx="692330" cy="694008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70690" y="5798017"/>
            <a:ext cx="692330" cy="694008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1834" y="5798017"/>
            <a:ext cx="692330" cy="694008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77385" y="5798017"/>
            <a:ext cx="692330" cy="694008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32936" y="5803495"/>
            <a:ext cx="692330" cy="694008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68270" y="5798017"/>
            <a:ext cx="692330" cy="694008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1437" y="1207534"/>
            <a:ext cx="1404485" cy="136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815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Rosie has added or subtracted ones to get this answer.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What 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could her calculation have been</a:t>
            </a: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?</a:t>
            </a: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Her starting numbers are between and include 340 and </a:t>
            </a: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350</a:t>
            </a:r>
          </a:p>
          <a:p>
            <a:pPr lvl="0">
              <a:defRPr/>
            </a:pP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Did 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you use a strategy</a:t>
            </a: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?</a:t>
            </a: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Do you see a pattern?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1522567"/>
              </p:ext>
            </p:extLst>
          </p:nvPr>
        </p:nvGraphicFramePr>
        <p:xfrm>
          <a:off x="2238960" y="1796138"/>
          <a:ext cx="5526621" cy="1907177"/>
        </p:xfrm>
        <a:graphic>
          <a:graphicData uri="http://schemas.openxmlformats.org/drawingml/2006/table">
            <a:tbl>
              <a:tblPr firstRow="1" bandRow="1"/>
              <a:tblGrid>
                <a:gridCol w="1842207">
                  <a:extLst>
                    <a:ext uri="{9D8B030D-6E8A-4147-A177-3AD203B41FA5}">
                      <a16:colId xmlns:a16="http://schemas.microsoft.com/office/drawing/2014/main" val="728712568"/>
                    </a:ext>
                  </a:extLst>
                </a:gridCol>
                <a:gridCol w="1842207">
                  <a:extLst>
                    <a:ext uri="{9D8B030D-6E8A-4147-A177-3AD203B41FA5}">
                      <a16:colId xmlns:a16="http://schemas.microsoft.com/office/drawing/2014/main" val="843696133"/>
                    </a:ext>
                  </a:extLst>
                </a:gridCol>
                <a:gridCol w="1842207">
                  <a:extLst>
                    <a:ext uri="{9D8B030D-6E8A-4147-A177-3AD203B41FA5}">
                      <a16:colId xmlns:a16="http://schemas.microsoft.com/office/drawing/2014/main" val="686983821"/>
                    </a:ext>
                  </a:extLst>
                </a:gridCol>
              </a:tblGrid>
              <a:tr h="6833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2800" b="1" dirty="0" smtClean="0">
                          <a:latin typeface="Gill Sans MT" panose="020B0502020104020203" pitchFamily="34" charset="0"/>
                        </a:rPr>
                        <a:t>Hundreds</a:t>
                      </a:r>
                      <a:endParaRPr lang="en-GB" sz="2800" b="1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2800" b="1" dirty="0" smtClean="0">
                          <a:latin typeface="Gill Sans MT" panose="020B0502020104020203" pitchFamily="34" charset="0"/>
                        </a:rPr>
                        <a:t>Tens</a:t>
                      </a:r>
                      <a:endParaRPr lang="en-GB" sz="2800" b="1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2800" b="1" dirty="0" smtClean="0">
                          <a:latin typeface="Gill Sans MT" panose="020B0502020104020203" pitchFamily="34" charset="0"/>
                        </a:rPr>
                        <a:t>Ones</a:t>
                      </a:r>
                      <a:endParaRPr lang="en-GB" sz="2800" b="1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4759042"/>
                  </a:ext>
                </a:extLst>
              </a:tr>
              <a:tr h="12238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1400" dirty="0" smtClean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1400" dirty="0" smtClean="0">
                        <a:latin typeface="Gill Sans MT" panose="020B0502020104020203" pitchFamily="34" charset="0"/>
                      </a:endParaRPr>
                    </a:p>
                    <a:p>
                      <a:pPr algn="ctr"/>
                      <a:endParaRPr lang="en-GB" sz="1400" dirty="0" smtClean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14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4826528"/>
                  </a:ext>
                </a:extLst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2754495" y="2886888"/>
            <a:ext cx="271057" cy="274321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Oval 6"/>
          <p:cNvSpPr/>
          <p:nvPr/>
        </p:nvSpPr>
        <p:spPr>
          <a:xfrm>
            <a:off x="3091162" y="2886887"/>
            <a:ext cx="271057" cy="274321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3427829" y="2886886"/>
            <a:ext cx="271057" cy="274321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Oval 8"/>
          <p:cNvSpPr/>
          <p:nvPr/>
        </p:nvSpPr>
        <p:spPr>
          <a:xfrm>
            <a:off x="4804584" y="2749725"/>
            <a:ext cx="271057" cy="274321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Oval 9"/>
          <p:cNvSpPr/>
          <p:nvPr/>
        </p:nvSpPr>
        <p:spPr>
          <a:xfrm>
            <a:off x="5253252" y="2749725"/>
            <a:ext cx="271057" cy="274321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4533527" y="3187336"/>
            <a:ext cx="271057" cy="274321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5032365" y="3187336"/>
            <a:ext cx="271057" cy="274321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6581705" y="2749725"/>
            <a:ext cx="271057" cy="274321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6936085" y="3200391"/>
            <a:ext cx="271057" cy="274321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10467909" y="5711121"/>
            <a:ext cx="271057" cy="274321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3565" y="189209"/>
            <a:ext cx="1159746" cy="113118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3565" y="1380672"/>
            <a:ext cx="1159746" cy="113118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3565" y="2572134"/>
            <a:ext cx="1159746" cy="1131181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3565" y="4106640"/>
            <a:ext cx="1198256" cy="1201156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0228" y="4051635"/>
            <a:ext cx="255435" cy="1285878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3436" y="4597282"/>
            <a:ext cx="251563" cy="372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29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889551" y="736900"/>
                <a:ext cx="8056280" cy="39703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Which image does not represent </a:t>
                </a: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339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–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8?</a:t>
                </a: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551" y="736900"/>
                <a:ext cx="8056280" cy="3970318"/>
              </a:xfrm>
              <a:prstGeom prst="rect">
                <a:avLst/>
              </a:prstGeom>
              <a:blipFill>
                <a:blip r:embed="rId3"/>
                <a:stretch>
                  <a:fillRect l="-1590" t="-16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1966" y="3535864"/>
            <a:ext cx="901335" cy="90352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754" y="3554887"/>
            <a:ext cx="193471" cy="88449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33301" y="3535864"/>
            <a:ext cx="901335" cy="90352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34636" y="3535864"/>
            <a:ext cx="901335" cy="90352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9632" y="3554887"/>
            <a:ext cx="175702" cy="88449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2529" y="3554887"/>
            <a:ext cx="175702" cy="884497"/>
          </a:xfrm>
          <a:prstGeom prst="rect">
            <a:avLst/>
          </a:prstGeom>
        </p:spPr>
      </p:pic>
      <p:grpSp>
        <p:nvGrpSpPr>
          <p:cNvPr id="37" name="Group 36"/>
          <p:cNvGrpSpPr/>
          <p:nvPr/>
        </p:nvGrpSpPr>
        <p:grpSpPr>
          <a:xfrm>
            <a:off x="1483175" y="2117395"/>
            <a:ext cx="7082526" cy="1019273"/>
            <a:chOff x="347273" y="3115723"/>
            <a:chExt cx="10130852" cy="1457969"/>
          </a:xfrm>
        </p:grpSpPr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34125" y="3115723"/>
              <a:ext cx="9144000" cy="1457969"/>
            </a:xfrm>
            <a:prstGeom prst="rect">
              <a:avLst/>
            </a:prstGeom>
          </p:spPr>
        </p:pic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347273" y="3115723"/>
              <a:ext cx="9144000" cy="1457969"/>
            </a:xfrm>
            <a:prstGeom prst="rect">
              <a:avLst/>
            </a:prstGeom>
          </p:spPr>
        </p:pic>
      </p:grpSp>
      <p:sp>
        <p:nvSpPr>
          <p:cNvPr id="40" name="TextBox 39"/>
          <p:cNvSpPr txBox="1"/>
          <p:nvPr/>
        </p:nvSpPr>
        <p:spPr>
          <a:xfrm>
            <a:off x="1736446" y="2736710"/>
            <a:ext cx="15262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330</a:t>
            </a:r>
            <a:endParaRPr lang="en-GB" sz="2800" dirty="0"/>
          </a:p>
        </p:txBody>
      </p:sp>
      <p:sp>
        <p:nvSpPr>
          <p:cNvPr id="41" name="TextBox 40"/>
          <p:cNvSpPr txBox="1"/>
          <p:nvPr/>
        </p:nvSpPr>
        <p:spPr>
          <a:xfrm>
            <a:off x="6786156" y="2753403"/>
            <a:ext cx="15262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340</a:t>
            </a:r>
            <a:endParaRPr lang="en-GB" sz="2800" dirty="0"/>
          </a:p>
        </p:txBody>
      </p:sp>
      <p:sp>
        <p:nvSpPr>
          <p:cNvPr id="3" name="Right Bracket 2"/>
          <p:cNvSpPr/>
          <p:nvPr/>
        </p:nvSpPr>
        <p:spPr>
          <a:xfrm rot="16200000">
            <a:off x="5319552" y="118947"/>
            <a:ext cx="402839" cy="4052486"/>
          </a:xfrm>
          <a:prstGeom prst="rightBracket">
            <a:avLst>
              <a:gd name="adj" fmla="val 10997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086" y="3570054"/>
            <a:ext cx="212156" cy="314101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2766" y="3582964"/>
            <a:ext cx="212156" cy="314101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9098" y="3582964"/>
            <a:ext cx="212156" cy="314101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562" y="3832682"/>
            <a:ext cx="212156" cy="314101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2242" y="3845592"/>
            <a:ext cx="212156" cy="314101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8574" y="3845592"/>
            <a:ext cx="212156" cy="314101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9038" y="4097485"/>
            <a:ext cx="212156" cy="314101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1718" y="4110395"/>
            <a:ext cx="212156" cy="314101"/>
          </a:xfrm>
          <a:prstGeom prst="rect">
            <a:avLst/>
          </a:prstGeom>
        </p:spPr>
      </p:pic>
      <p:cxnSp>
        <p:nvCxnSpPr>
          <p:cNvPr id="24" name="Straight Connector 23"/>
          <p:cNvCxnSpPr/>
          <p:nvPr/>
        </p:nvCxnSpPr>
        <p:spPr>
          <a:xfrm flipV="1">
            <a:off x="4562884" y="3625485"/>
            <a:ext cx="273838" cy="19521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4779567" y="3635771"/>
            <a:ext cx="273838" cy="19521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5028730" y="3633360"/>
            <a:ext cx="273838" cy="19521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4548455" y="3882225"/>
            <a:ext cx="273838" cy="19521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4781870" y="3895072"/>
            <a:ext cx="273838" cy="19521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5014808" y="3881279"/>
            <a:ext cx="273838" cy="19521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4561024" y="4155729"/>
            <a:ext cx="273838" cy="19521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4807434" y="4145046"/>
            <a:ext cx="273838" cy="19521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9" name="Picture 4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3565" y="669938"/>
            <a:ext cx="1159746" cy="1131181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3565" y="1644841"/>
            <a:ext cx="1159746" cy="1131181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3565" y="2619744"/>
            <a:ext cx="1159746" cy="1131181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3565" y="4106640"/>
            <a:ext cx="1198256" cy="1201156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0228" y="4051635"/>
            <a:ext cx="255435" cy="1285878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3436" y="4597282"/>
            <a:ext cx="251563" cy="372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98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Alex thinks the chart shows 456 – 4</a:t>
            </a: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Do you agree?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Explain why.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630387"/>
              </p:ext>
            </p:extLst>
          </p:nvPr>
        </p:nvGraphicFramePr>
        <p:xfrm>
          <a:off x="1419369" y="1771068"/>
          <a:ext cx="5841240" cy="23903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7080">
                  <a:extLst>
                    <a:ext uri="{9D8B030D-6E8A-4147-A177-3AD203B41FA5}">
                      <a16:colId xmlns:a16="http://schemas.microsoft.com/office/drawing/2014/main" val="728712568"/>
                    </a:ext>
                  </a:extLst>
                </a:gridCol>
                <a:gridCol w="1947080">
                  <a:extLst>
                    <a:ext uri="{9D8B030D-6E8A-4147-A177-3AD203B41FA5}">
                      <a16:colId xmlns:a16="http://schemas.microsoft.com/office/drawing/2014/main" val="843696133"/>
                    </a:ext>
                  </a:extLst>
                </a:gridCol>
                <a:gridCol w="1947080">
                  <a:extLst>
                    <a:ext uri="{9D8B030D-6E8A-4147-A177-3AD203B41FA5}">
                      <a16:colId xmlns:a16="http://schemas.microsoft.com/office/drawing/2014/main" val="686983821"/>
                    </a:ext>
                  </a:extLst>
                </a:gridCol>
              </a:tblGrid>
              <a:tr h="779669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latin typeface="Gill Sans MT" panose="020B0502020104020203" pitchFamily="34" charset="0"/>
                        </a:rPr>
                        <a:t>Hundreds</a:t>
                      </a:r>
                      <a:endParaRPr lang="en-GB" sz="2800" b="1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latin typeface="Gill Sans MT" panose="020B0502020104020203" pitchFamily="34" charset="0"/>
                        </a:rPr>
                        <a:t>Tens</a:t>
                      </a:r>
                      <a:endParaRPr lang="en-GB" sz="2800" b="1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latin typeface="Gill Sans MT" panose="020B0502020104020203" pitchFamily="34" charset="0"/>
                        </a:rPr>
                        <a:t>Ones</a:t>
                      </a:r>
                      <a:endParaRPr lang="en-GB" sz="2800" b="1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4759042"/>
                  </a:ext>
                </a:extLst>
              </a:tr>
              <a:tr h="1610716">
                <a:tc>
                  <a:txBody>
                    <a:bodyPr/>
                    <a:lstStyle/>
                    <a:p>
                      <a:pPr algn="ctr"/>
                      <a:endParaRPr lang="en-GB" sz="1400" dirty="0" smtClean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 smtClean="0">
                        <a:latin typeface="Gill Sans MT" panose="020B0502020104020203" pitchFamily="34" charset="0"/>
                      </a:endParaRPr>
                    </a:p>
                    <a:p>
                      <a:pPr algn="ctr"/>
                      <a:endParaRPr lang="en-GB" sz="1400" dirty="0" smtClean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44826528"/>
                  </a:ext>
                </a:extLst>
              </a:tr>
            </a:tbl>
          </a:graphicData>
        </a:graphic>
      </p:graphicFrame>
      <p:sp>
        <p:nvSpPr>
          <p:cNvPr id="38" name="Oval 37"/>
          <p:cNvSpPr/>
          <p:nvPr/>
        </p:nvSpPr>
        <p:spPr>
          <a:xfrm>
            <a:off x="2037746" y="2767645"/>
            <a:ext cx="332229" cy="330117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2489751" y="2767645"/>
            <a:ext cx="332229" cy="330117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2037745" y="3340816"/>
            <a:ext cx="332229" cy="330117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2489750" y="3340816"/>
            <a:ext cx="332229" cy="330117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3920471" y="2709970"/>
            <a:ext cx="332229" cy="330117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4428653" y="2709970"/>
            <a:ext cx="332229" cy="330117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3924104" y="3241813"/>
            <a:ext cx="332229" cy="330117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4428653" y="3241814"/>
            <a:ext cx="332229" cy="330117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4212609" y="3706547"/>
            <a:ext cx="332229" cy="330117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5927494" y="2795883"/>
            <a:ext cx="332229" cy="330117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6360838" y="2795882"/>
            <a:ext cx="332229" cy="330117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5933781" y="3247527"/>
            <a:ext cx="332229" cy="330117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Oval 49"/>
          <p:cNvSpPr/>
          <p:nvPr/>
        </p:nvSpPr>
        <p:spPr>
          <a:xfrm>
            <a:off x="6385786" y="3247527"/>
            <a:ext cx="332229" cy="330117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Oval 50"/>
          <p:cNvSpPr/>
          <p:nvPr/>
        </p:nvSpPr>
        <p:spPr>
          <a:xfrm>
            <a:off x="5935822" y="3706547"/>
            <a:ext cx="332229" cy="330117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2" name="Oval 51"/>
          <p:cNvSpPr/>
          <p:nvPr/>
        </p:nvSpPr>
        <p:spPr>
          <a:xfrm>
            <a:off x="6360838" y="3670933"/>
            <a:ext cx="332229" cy="330117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 flipV="1">
            <a:off x="3892545" y="2680896"/>
            <a:ext cx="291020" cy="38826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4431367" y="2680896"/>
            <a:ext cx="291020" cy="38826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3914501" y="3224994"/>
            <a:ext cx="291020" cy="38826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4437557" y="3224994"/>
            <a:ext cx="291020" cy="38826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Oval 57"/>
          <p:cNvSpPr/>
          <p:nvPr/>
        </p:nvSpPr>
        <p:spPr>
          <a:xfrm>
            <a:off x="10256671" y="5595193"/>
            <a:ext cx="332229" cy="330117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3565" y="669938"/>
            <a:ext cx="1159746" cy="1131181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3565" y="1644841"/>
            <a:ext cx="1159746" cy="1131181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3565" y="2619744"/>
            <a:ext cx="1159746" cy="1131181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3565" y="4106640"/>
            <a:ext cx="1198256" cy="1201156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0228" y="4051635"/>
            <a:ext cx="255435" cy="1285878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3436" y="4597282"/>
            <a:ext cx="251563" cy="372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70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7BBA110A-F0D6-4815-A530-12842E058620}" vid="{DBCC5AE0-762A-486A-A91B-EF3AE4503DE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6" ma:contentTypeDescription="Create a new document." ma:contentTypeScope="" ma:versionID="2245d72f9f22c961ac9c11b4021a29a4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c713bd9f538da43dbf4536b41f920277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79A85AF-D0F0-4964-95F2-C3766E3548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C4A12B6-53FC-4652-B09C-9D089BA126C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733C0BC-C241-46AF-963C-CBDED36083B0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522d4c35-b548-4432-90ae-af4376e1c4b4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1925</TotalTime>
  <Words>149</Words>
  <Application>Microsoft Office PowerPoint</Application>
  <PresentationFormat>A4 Paper (210x297 mm)</PresentationFormat>
  <Paragraphs>74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Cambria Math</vt:lpstr>
      <vt:lpstr>Gill Sans MT</vt:lpstr>
      <vt:lpstr>Times New Roman</vt:lpstr>
      <vt:lpstr>Custom Design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Trinity Academy Halifax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Brown</dc:creator>
  <cp:lastModifiedBy>Ms M Wilson</cp:lastModifiedBy>
  <cp:revision>86</cp:revision>
  <dcterms:created xsi:type="dcterms:W3CDTF">2019-02-04T08:17:32Z</dcterms:created>
  <dcterms:modified xsi:type="dcterms:W3CDTF">2022-01-05T15:07:11Z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