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8"/>
  </p:notesMasterIdLst>
  <p:sldIdLst>
    <p:sldId id="296" r:id="rId11"/>
    <p:sldId id="297" r:id="rId12"/>
    <p:sldId id="298" r:id="rId13"/>
    <p:sldId id="315" r:id="rId14"/>
    <p:sldId id="299" r:id="rId15"/>
    <p:sldId id="306" r:id="rId16"/>
    <p:sldId id="307" r:id="rId17"/>
    <p:sldId id="308" r:id="rId18"/>
    <p:sldId id="309" r:id="rId19"/>
    <p:sldId id="310" r:id="rId20"/>
    <p:sldId id="312" r:id="rId21"/>
    <p:sldId id="300" r:id="rId22"/>
    <p:sldId id="304" r:id="rId23"/>
    <p:sldId id="311" r:id="rId24"/>
    <p:sldId id="313" r:id="rId25"/>
    <p:sldId id="314" r:id="rId26"/>
    <p:sldId id="30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65" d="100"/>
          <a:sy n="65" d="100"/>
        </p:scale>
        <p:origin x="134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22/11/2020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A521-224D-4C95-824A-3CEFF92EB9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72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A521-224D-4C95-824A-3CEFF92EB9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1145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A521-224D-4C95-824A-3CEFF92EB9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0570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A521-224D-4C95-824A-3CEFF92EB9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0316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A521-224D-4C95-824A-3CEFF92EB9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7246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A521-224D-4C95-824A-3CEFF92EB9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796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A521-224D-4C95-824A-3CEFF92EB9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257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22/11/2020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4.png"/><Relationship Id="rId3" Type="http://schemas.openxmlformats.org/officeDocument/2006/relationships/image" Target="../media/image10.emf"/><Relationship Id="rId7" Type="http://schemas.openxmlformats.org/officeDocument/2006/relationships/image" Target="../media/image21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11" Type="http://schemas.openxmlformats.org/officeDocument/2006/relationships/image" Target="../media/image25.png"/><Relationship Id="rId10" Type="http://schemas.openxmlformats.org/officeDocument/2006/relationships/image" Target="../media/image24.png"/><Relationship Id="rId4" Type="http://schemas.openxmlformats.org/officeDocument/2006/relationships/image" Target="../media/image9.emf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2.png"/><Relationship Id="rId3" Type="http://schemas.openxmlformats.org/officeDocument/2006/relationships/image" Target="../media/image20.png"/><Relationship Id="rId7" Type="http://schemas.openxmlformats.org/officeDocument/2006/relationships/image" Target="../media/image28.png"/><Relationship Id="rId12" Type="http://schemas.openxmlformats.org/officeDocument/2006/relationships/image" Target="../media/image9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27.png"/><Relationship Id="rId11" Type="http://schemas.openxmlformats.org/officeDocument/2006/relationships/image" Target="../media/image10.emf"/><Relationship Id="rId15" Type="http://schemas.openxmlformats.org/officeDocument/2006/relationships/image" Target="../media/image14.png"/><Relationship Id="rId10" Type="http://schemas.openxmlformats.org/officeDocument/2006/relationships/image" Target="../media/image21.emf"/><Relationship Id="rId9" Type="http://schemas.openxmlformats.org/officeDocument/2006/relationships/image" Target="../media/image30.png"/><Relationship Id="rId1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3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11" Type="http://schemas.openxmlformats.org/officeDocument/2006/relationships/image" Target="../media/image19.png"/><Relationship Id="rId5" Type="http://schemas.openxmlformats.org/officeDocument/2006/relationships/image" Target="../media/image12.png"/><Relationship Id="rId10" Type="http://schemas.openxmlformats.org/officeDocument/2006/relationships/image" Target="../media/image34.png"/><Relationship Id="rId4" Type="http://schemas.openxmlformats.org/officeDocument/2006/relationships/image" Target="../media/image11.pn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12" Type="http://schemas.openxmlformats.org/officeDocument/2006/relationships/image" Target="../media/image3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openxmlformats.org/officeDocument/2006/relationships/image" Target="../media/image26.png"/><Relationship Id="rId11" Type="http://schemas.openxmlformats.org/officeDocument/2006/relationships/image" Target="../media/image38.png"/><Relationship Id="rId5" Type="http://schemas.openxmlformats.org/officeDocument/2006/relationships/image" Target="../media/image14.png"/><Relationship Id="rId10" Type="http://schemas.openxmlformats.org/officeDocument/2006/relationships/image" Target="../media/image37.png"/><Relationship Id="rId4" Type="http://schemas.openxmlformats.org/officeDocument/2006/relationships/image" Target="../media/image19.png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2960" y="1805453"/>
            <a:ext cx="5931922" cy="33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0127" y="1276532"/>
            <a:ext cx="413842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0" dirty="0" smtClean="0">
                <a:solidFill>
                  <a:prstClr val="black"/>
                </a:solidFill>
                <a:latin typeface="Calibri" panose="020F0502020204030204"/>
              </a:rPr>
              <a:t>15</a:t>
            </a:r>
            <a:r>
              <a:rPr kumimoji="0" lang="en-GB" sz="20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  <a:endParaRPr kumimoji="0" lang="en-GB" sz="20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90368" y="4668699"/>
                <a:ext cx="3479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3200" dirty="0" smtClean="0">
                    <a:solidFill>
                      <a:prstClr val="black"/>
                    </a:solidFill>
                    <a:latin typeface="Calibri" panose="020F0502020204030204"/>
                  </a:rPr>
                  <a:t>15</a:t>
                </a:r>
                <a:r>
                  <a:rPr kumimoji="0" lang="en-GB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7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3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160</a:t>
                </a:r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368" y="4668699"/>
                <a:ext cx="3479800" cy="584775"/>
              </a:xfrm>
              <a:prstGeom prst="rect">
                <a:avLst/>
              </a:prstGeom>
              <a:blipFill>
                <a:blip r:embed="rId6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9221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3474720" y="3030937"/>
            <a:ext cx="4325112" cy="1609344"/>
          </a:xfrm>
          <a:prstGeom prst="wedgeRoundRectCallout">
            <a:avLst>
              <a:gd name="adj1" fmla="val -65958"/>
              <a:gd name="adj2" fmla="val 3409"/>
              <a:gd name="adj3" fmla="val 16667"/>
            </a:avLst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681087" y="3283872"/>
            <a:ext cx="4160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There are lots of ways to work out additions…</a:t>
            </a:r>
            <a:endParaRPr lang="en-GB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265718" y="2916826"/>
            <a:ext cx="1787303" cy="22040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718" y="1123620"/>
            <a:ext cx="2194199" cy="15359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42157" y="1123453"/>
            <a:ext cx="40050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I only know one way to work out additions!</a:t>
            </a:r>
            <a:endParaRPr lang="en-GB" sz="3200" dirty="0"/>
          </a:p>
        </p:txBody>
      </p:sp>
      <p:sp>
        <p:nvSpPr>
          <p:cNvPr id="11" name="Rounded Rectangular Callout 10"/>
          <p:cNvSpPr/>
          <p:nvPr/>
        </p:nvSpPr>
        <p:spPr>
          <a:xfrm flipH="1">
            <a:off x="1098706" y="977148"/>
            <a:ext cx="4148522" cy="1356555"/>
          </a:xfrm>
          <a:prstGeom prst="wedgeRoundRectCallout">
            <a:avLst>
              <a:gd name="adj1" fmla="val -67501"/>
              <a:gd name="adj2" fmla="val 1704"/>
              <a:gd name="adj3" fmla="val 16667"/>
            </a:avLst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3681087" y="3275150"/>
            <a:ext cx="40050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Don’t worry I’ll show you!</a:t>
            </a:r>
            <a:endParaRPr lang="en-GB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518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6 L -0.41389 -0.016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94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3.7037E-7 L 0.36024 -0.016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3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7" grpId="1"/>
      <p:bldP spid="10" grpId="0"/>
      <p:bldP spid="11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3576026" y="2411310"/>
            <a:ext cx="349118" cy="400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2656569" y="867309"/>
            <a:ext cx="694124" cy="19574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068623" y="867309"/>
            <a:ext cx="694124" cy="19574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3576026" y="2069790"/>
            <a:ext cx="349118" cy="4008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3576026" y="1728272"/>
            <a:ext cx="349118" cy="4008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3576026" y="1386754"/>
            <a:ext cx="349118" cy="4008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3576026" y="1045236"/>
            <a:ext cx="349118" cy="4008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462345" y="1384359"/>
                <a:ext cx="55289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2345" y="1384359"/>
                <a:ext cx="552893" cy="923330"/>
              </a:xfrm>
              <a:prstGeom prst="rect">
                <a:avLst/>
              </a:prstGeom>
              <a:blipFill>
                <a:blip r:embed="rId7"/>
                <a:stretch>
                  <a:fillRect l="-21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5023032" y="2417948"/>
            <a:ext cx="349118" cy="4008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5023032" y="2076428"/>
            <a:ext cx="349118" cy="4008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5023032" y="1734910"/>
            <a:ext cx="349118" cy="4008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5023032" y="1393392"/>
            <a:ext cx="349118" cy="4008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5023032" y="1051874"/>
            <a:ext cx="349118" cy="4008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5468514" y="2421985"/>
            <a:ext cx="349118" cy="4008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5468514" y="2080465"/>
            <a:ext cx="349118" cy="4008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968830" y="3066231"/>
                <a:ext cx="492287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5400" dirty="0" smtClean="0"/>
                  <a:t>25    </a:t>
                </a:r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5400" dirty="0" smtClean="0"/>
                  <a:t>    7 </a:t>
                </a:r>
                <a:endParaRPr lang="en-GB" sz="5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830" y="3066231"/>
                <a:ext cx="4922875" cy="923330"/>
              </a:xfrm>
              <a:prstGeom prst="rect">
                <a:avLst/>
              </a:prstGeom>
              <a:blipFill>
                <a:blip r:embed="rId8"/>
                <a:stretch>
                  <a:fillRect t="-17881" b="-403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968830" y="4286438"/>
                <a:ext cx="492287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5400" dirty="0" smtClean="0"/>
                  <a:t>30    </a:t>
                </a:r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5400" dirty="0" smtClean="0"/>
                  <a:t>    2 </a:t>
                </a:r>
                <a:endParaRPr lang="en-GB" sz="5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830" y="4286438"/>
                <a:ext cx="4922875" cy="923330"/>
              </a:xfrm>
              <a:prstGeom prst="rect">
                <a:avLst/>
              </a:prstGeom>
              <a:blipFill>
                <a:blip r:embed="rId9"/>
                <a:stretch>
                  <a:fillRect t="-17763" b="-394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3950411" y="2423082"/>
            <a:ext cx="349118" cy="4008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3950411" y="2081562"/>
            <a:ext cx="349118" cy="40084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3950411" y="1740044"/>
            <a:ext cx="349118" cy="40084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3950411" y="1398526"/>
            <a:ext cx="349118" cy="40084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3950411" y="1057008"/>
            <a:ext cx="349118" cy="40084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542615" y="867309"/>
            <a:ext cx="694124" cy="19574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034105" y="4286438"/>
                <a:ext cx="215891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5400" dirty="0" smtClean="0"/>
                  <a:t>  32</a:t>
                </a:r>
                <a:endParaRPr lang="en-GB" sz="5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4105" y="4286438"/>
                <a:ext cx="2158918" cy="923330"/>
              </a:xfrm>
              <a:prstGeom prst="rect">
                <a:avLst/>
              </a:prstGeom>
              <a:blipFill>
                <a:blip r:embed="rId10"/>
                <a:stretch>
                  <a:fillRect t="-17763" b="-394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034106" y="3066231"/>
                <a:ext cx="215891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5400" dirty="0" smtClean="0"/>
                  <a:t>  32</a:t>
                </a:r>
                <a:endParaRPr lang="en-GB" sz="5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4106" y="3066231"/>
                <a:ext cx="2158918" cy="923330"/>
              </a:xfrm>
              <a:prstGeom prst="rect">
                <a:avLst/>
              </a:prstGeom>
              <a:blipFill>
                <a:blip r:embed="rId11"/>
                <a:stretch>
                  <a:fillRect t="-17881" b="-403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210" y="5014408"/>
            <a:ext cx="1454447" cy="101811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028" y="4922222"/>
            <a:ext cx="1058710" cy="13055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0" grpId="0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34878" y="71191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16364" y="3067049"/>
                <a:ext cx="492287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5400" dirty="0" smtClean="0"/>
                  <a:t>125    </a:t>
                </a:r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5400" dirty="0" smtClean="0"/>
                  <a:t>    7 </a:t>
                </a:r>
                <a:endParaRPr lang="en-GB" sz="5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364" y="3067049"/>
                <a:ext cx="4922875" cy="923330"/>
              </a:xfrm>
              <a:prstGeom prst="rect">
                <a:avLst/>
              </a:prstGeom>
              <a:blipFill>
                <a:blip r:embed="rId6"/>
                <a:stretch>
                  <a:fillRect t="-17763" b="-394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81640" y="3067049"/>
                <a:ext cx="215891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5400" dirty="0" smtClean="0"/>
                  <a:t>  132</a:t>
                </a:r>
                <a:endParaRPr lang="en-GB" sz="5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1640" y="3067049"/>
                <a:ext cx="2158918" cy="923330"/>
              </a:xfrm>
              <a:prstGeom prst="rect">
                <a:avLst/>
              </a:prstGeom>
              <a:blipFill>
                <a:blip r:embed="rId7"/>
                <a:stretch>
                  <a:fillRect t="-17763" r="-9887" b="-394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43186" y="4295077"/>
                <a:ext cx="492287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5400" dirty="0" smtClean="0"/>
                  <a:t>130    </a:t>
                </a:r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5400" dirty="0" smtClean="0"/>
                  <a:t>    2 </a:t>
                </a:r>
                <a:endParaRPr lang="en-GB" sz="5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186" y="4295077"/>
                <a:ext cx="4922875" cy="923330"/>
              </a:xfrm>
              <a:prstGeom prst="rect">
                <a:avLst/>
              </a:prstGeom>
              <a:blipFill>
                <a:blip r:embed="rId8"/>
                <a:stretch>
                  <a:fillRect t="-17881" b="-403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908462" y="4295077"/>
                <a:ext cx="215891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5400" dirty="0" smtClean="0"/>
                  <a:t>  132</a:t>
                </a:r>
                <a:endParaRPr lang="en-GB" sz="5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8462" y="4295077"/>
                <a:ext cx="2158918" cy="923330"/>
              </a:xfrm>
              <a:prstGeom prst="rect">
                <a:avLst/>
              </a:prstGeom>
              <a:blipFill>
                <a:blip r:embed="rId9"/>
                <a:stretch>
                  <a:fillRect t="-17881" r="-10169" b="-403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4808" t="28591" r="18639" b="28089"/>
          <a:stretch/>
        </p:blipFill>
        <p:spPr>
          <a:xfrm>
            <a:off x="1084451" y="984233"/>
            <a:ext cx="1817652" cy="19021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9934" t="34426" r="42244" b="42987"/>
          <a:stretch/>
        </p:blipFill>
        <p:spPr>
          <a:xfrm>
            <a:off x="3576026" y="2411310"/>
            <a:ext cx="349118" cy="4008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5002" t="23074" r="31995" b="33000"/>
          <a:stretch/>
        </p:blipFill>
        <p:spPr>
          <a:xfrm>
            <a:off x="2656569" y="867309"/>
            <a:ext cx="694124" cy="19574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5002" t="23074" r="31995" b="33000"/>
          <a:stretch/>
        </p:blipFill>
        <p:spPr>
          <a:xfrm>
            <a:off x="3068623" y="867309"/>
            <a:ext cx="694124" cy="19574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9934" t="34426" r="42244" b="42987"/>
          <a:stretch/>
        </p:blipFill>
        <p:spPr>
          <a:xfrm>
            <a:off x="3576026" y="2069790"/>
            <a:ext cx="349118" cy="4008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9934" t="34426" r="42244" b="42987"/>
          <a:stretch/>
        </p:blipFill>
        <p:spPr>
          <a:xfrm>
            <a:off x="3576026" y="1728272"/>
            <a:ext cx="349118" cy="4008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9934" t="34426" r="42244" b="42987"/>
          <a:stretch/>
        </p:blipFill>
        <p:spPr>
          <a:xfrm>
            <a:off x="3576026" y="1386754"/>
            <a:ext cx="349118" cy="4008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9934" t="34426" r="42244" b="42987"/>
          <a:stretch/>
        </p:blipFill>
        <p:spPr>
          <a:xfrm>
            <a:off x="3576026" y="1045236"/>
            <a:ext cx="349118" cy="4008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421401" y="1384359"/>
                <a:ext cx="55289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401" y="1384359"/>
                <a:ext cx="552893" cy="923330"/>
              </a:xfrm>
              <a:prstGeom prst="rect">
                <a:avLst/>
              </a:prstGeom>
              <a:blipFill>
                <a:blip r:embed="rId13"/>
                <a:stretch>
                  <a:fillRect l="-1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9934" t="34426" r="42244" b="42987"/>
          <a:stretch/>
        </p:blipFill>
        <p:spPr>
          <a:xfrm>
            <a:off x="5023032" y="2417948"/>
            <a:ext cx="349118" cy="4008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9934" t="34426" r="42244" b="42987"/>
          <a:stretch/>
        </p:blipFill>
        <p:spPr>
          <a:xfrm>
            <a:off x="5023032" y="2076428"/>
            <a:ext cx="349118" cy="40084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9934" t="34426" r="42244" b="42987"/>
          <a:stretch/>
        </p:blipFill>
        <p:spPr>
          <a:xfrm>
            <a:off x="5023032" y="1734910"/>
            <a:ext cx="349118" cy="4008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9934" t="34426" r="42244" b="42987"/>
          <a:stretch/>
        </p:blipFill>
        <p:spPr>
          <a:xfrm>
            <a:off x="5023032" y="1393392"/>
            <a:ext cx="349118" cy="40084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9934" t="34426" r="42244" b="42987"/>
          <a:stretch/>
        </p:blipFill>
        <p:spPr>
          <a:xfrm>
            <a:off x="5023032" y="1051874"/>
            <a:ext cx="349118" cy="40084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9934" t="34426" r="42244" b="42987"/>
          <a:stretch/>
        </p:blipFill>
        <p:spPr>
          <a:xfrm>
            <a:off x="5468514" y="2421985"/>
            <a:ext cx="349118" cy="40084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9934" t="34426" r="42244" b="42987"/>
          <a:stretch/>
        </p:blipFill>
        <p:spPr>
          <a:xfrm>
            <a:off x="5468514" y="2080465"/>
            <a:ext cx="349118" cy="40084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9934" t="34426" r="42244" b="42987"/>
          <a:stretch/>
        </p:blipFill>
        <p:spPr>
          <a:xfrm>
            <a:off x="3950411" y="2423082"/>
            <a:ext cx="349118" cy="40084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9934" t="34426" r="42244" b="42987"/>
          <a:stretch/>
        </p:blipFill>
        <p:spPr>
          <a:xfrm>
            <a:off x="3950411" y="2081562"/>
            <a:ext cx="349118" cy="40084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9934" t="34426" r="42244" b="42987"/>
          <a:stretch/>
        </p:blipFill>
        <p:spPr>
          <a:xfrm>
            <a:off x="3950411" y="1740044"/>
            <a:ext cx="349118" cy="40084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9934" t="34426" r="42244" b="42987"/>
          <a:stretch/>
        </p:blipFill>
        <p:spPr>
          <a:xfrm>
            <a:off x="3950411" y="1398526"/>
            <a:ext cx="349118" cy="40084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9934" t="34426" r="42244" b="42987"/>
          <a:stretch/>
        </p:blipFill>
        <p:spPr>
          <a:xfrm>
            <a:off x="3950411" y="1057008"/>
            <a:ext cx="349118" cy="40084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5002" t="23074" r="31995" b="33000"/>
          <a:stretch/>
        </p:blipFill>
        <p:spPr>
          <a:xfrm>
            <a:off x="3542615" y="867309"/>
            <a:ext cx="694124" cy="195743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210" y="5014408"/>
            <a:ext cx="1454447" cy="101811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028" y="4922222"/>
            <a:ext cx="1058710" cy="13055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C7B82B5-B3AD-3445-B1E4-114020DF5B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400320"/>
              </p:ext>
            </p:extLst>
          </p:nvPr>
        </p:nvGraphicFramePr>
        <p:xfrm>
          <a:off x="1218715" y="592724"/>
          <a:ext cx="4023023" cy="3650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232">
                  <a:extLst>
                    <a:ext uri="{9D8B030D-6E8A-4147-A177-3AD203B41FA5}">
                      <a16:colId xmlns:a16="http://schemas.microsoft.com/office/drawing/2014/main" val="1945284546"/>
                    </a:ext>
                  </a:extLst>
                </a:gridCol>
                <a:gridCol w="1163597">
                  <a:extLst>
                    <a:ext uri="{9D8B030D-6E8A-4147-A177-3AD203B41FA5}">
                      <a16:colId xmlns:a16="http://schemas.microsoft.com/office/drawing/2014/main" val="1980959579"/>
                    </a:ext>
                  </a:extLst>
                </a:gridCol>
                <a:gridCol w="1163597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1163597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501073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  <a:endParaRPr lang="en-GB" sz="3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  <a:endParaRPr lang="en-GB" sz="3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  <a:endParaRPr lang="en-GB" sz="3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136800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221402"/>
                  </a:ext>
                </a:extLst>
              </a:tr>
              <a:tr h="1692000">
                <a:tc>
                  <a:txBody>
                    <a:bodyPr/>
                    <a:lstStyle/>
                    <a:p>
                      <a:pPr algn="ctr"/>
                      <a:endParaRPr lang="en-GB" sz="4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endParaRPr>
                    </a:p>
                    <a:p>
                      <a:pPr algn="ctr"/>
                      <a:endParaRPr lang="en-GB" sz="4400" b="0" dirty="0" smtClean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240259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292" y="1637884"/>
            <a:ext cx="484363" cy="4724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701" y="1234613"/>
            <a:ext cx="484363" cy="472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944" y="1234613"/>
            <a:ext cx="484363" cy="4724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043" y="1234613"/>
            <a:ext cx="484363" cy="4724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075" y="1234613"/>
            <a:ext cx="484363" cy="4724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043" y="1653711"/>
            <a:ext cx="484363" cy="4724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292" y="2561428"/>
            <a:ext cx="484363" cy="4724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292" y="1218786"/>
            <a:ext cx="484363" cy="47243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243" y="1218786"/>
            <a:ext cx="484363" cy="47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075" y="1653711"/>
            <a:ext cx="484363" cy="47243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243" y="1637884"/>
            <a:ext cx="484363" cy="47243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292" y="2068616"/>
            <a:ext cx="484363" cy="47243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243" y="2561428"/>
            <a:ext cx="484363" cy="47243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292" y="2963721"/>
            <a:ext cx="484363" cy="47243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243" y="2963721"/>
            <a:ext cx="484363" cy="47243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292" y="3365965"/>
            <a:ext cx="484363" cy="47243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292" y="3782822"/>
            <a:ext cx="484363" cy="47243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243" y="3365965"/>
            <a:ext cx="484363" cy="47243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701" y="1653711"/>
            <a:ext cx="484363" cy="472433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4110832" y="1655575"/>
            <a:ext cx="1019511" cy="2551565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856" y="2561428"/>
            <a:ext cx="484363" cy="472433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581" y="2642690"/>
            <a:ext cx="960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 smtClean="0"/>
              <a:t>+</a:t>
            </a:r>
            <a:endParaRPr lang="en-GB" sz="8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067968" y="4263163"/>
                <a:ext cx="492287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5400" dirty="0" smtClean="0"/>
                  <a:t>345    </a:t>
                </a:r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5400" dirty="0" smtClean="0"/>
                  <a:t>    7 </a:t>
                </a:r>
                <a:endParaRPr lang="en-GB" sz="5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968" y="4263163"/>
                <a:ext cx="4922875" cy="923330"/>
              </a:xfrm>
              <a:prstGeom prst="rect">
                <a:avLst/>
              </a:prstGeom>
              <a:blipFill>
                <a:blip r:embed="rId8"/>
                <a:stretch>
                  <a:fillRect t="-17763" b="-394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Picture 4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5734878" y="71191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164382" y="4235305"/>
                <a:ext cx="221077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5400" dirty="0" smtClean="0"/>
                  <a:t> 352</a:t>
                </a:r>
                <a:endParaRPr lang="en-GB" sz="5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382" y="4235305"/>
                <a:ext cx="2210771" cy="923330"/>
              </a:xfrm>
              <a:prstGeom prst="rect">
                <a:avLst/>
              </a:prstGeom>
              <a:blipFill>
                <a:blip r:embed="rId10"/>
                <a:stretch>
                  <a:fillRect t="-17881" r="-7713" b="-403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/>
          <p:cNvSpPr/>
          <p:nvPr/>
        </p:nvSpPr>
        <p:spPr>
          <a:xfrm>
            <a:off x="1755648" y="1200498"/>
            <a:ext cx="3486090" cy="132226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1758929" y="4323950"/>
            <a:ext cx="1578631" cy="821038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1755648" y="2588661"/>
            <a:ext cx="3486090" cy="1632996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4462272" y="4328778"/>
            <a:ext cx="779466" cy="821038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210" y="5014408"/>
            <a:ext cx="1454447" cy="1018112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028" y="4922222"/>
            <a:ext cx="1058710" cy="13055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679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7" grpId="0"/>
      <p:bldP spid="49" grpId="0"/>
      <p:bldP spid="51" grpId="0"/>
      <p:bldP spid="52" grpId="0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5734878" y="71191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210" y="5014408"/>
            <a:ext cx="1454447" cy="1018112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028" y="4922222"/>
            <a:ext cx="1058710" cy="1305584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1433638" y="1711310"/>
            <a:ext cx="6137594" cy="827539"/>
            <a:chOff x="1140564" y="962613"/>
            <a:chExt cx="6137594" cy="827539"/>
          </a:xfrm>
        </p:grpSpPr>
        <p:sp>
          <p:nvSpPr>
            <p:cNvPr id="39" name="TextBox 38"/>
            <p:cNvSpPr txBox="1"/>
            <p:nvPr/>
          </p:nvSpPr>
          <p:spPr>
            <a:xfrm>
              <a:off x="1140564" y="1328487"/>
              <a:ext cx="6462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418</a:t>
              </a:r>
              <a:endParaRPr lang="en-GB" sz="24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912816" y="1328487"/>
              <a:ext cx="667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419</a:t>
              </a:r>
              <a:endParaRPr lang="en-GB" sz="24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667975" y="1328487"/>
              <a:ext cx="6965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420</a:t>
              </a:r>
              <a:endParaRPr lang="en-GB" sz="24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456790" y="1328487"/>
              <a:ext cx="675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421</a:t>
              </a:r>
              <a:endParaRPr lang="en-GB" sz="24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240462" y="1328487"/>
              <a:ext cx="678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422</a:t>
              </a:r>
              <a:endParaRPr lang="en-GB" sz="24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970979" y="1328487"/>
              <a:ext cx="7669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423</a:t>
              </a:r>
              <a:endParaRPr lang="en-GB" sz="24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787150" y="1328487"/>
              <a:ext cx="6954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424</a:t>
              </a:r>
              <a:endParaRPr lang="en-GB" sz="24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566746" y="1328487"/>
              <a:ext cx="7114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425</a:t>
              </a:r>
              <a:endParaRPr lang="en-GB" sz="2400" dirty="0"/>
            </a:p>
          </p:txBody>
        </p: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32963" y="962613"/>
              <a:ext cx="5490674" cy="451143"/>
            </a:xfrm>
            <a:prstGeom prst="rect">
              <a:avLst/>
            </a:prstGeom>
          </p:spPr>
        </p:pic>
      </p:grpSp>
      <p:sp>
        <p:nvSpPr>
          <p:cNvPr id="64" name="Curved Down Arrow 63"/>
          <p:cNvSpPr/>
          <p:nvPr/>
        </p:nvSpPr>
        <p:spPr>
          <a:xfrm>
            <a:off x="1754144" y="1194321"/>
            <a:ext cx="1633004" cy="456055"/>
          </a:xfrm>
          <a:prstGeom prst="curvedDownArrow">
            <a:avLst>
              <a:gd name="adj1" fmla="val 0"/>
              <a:gd name="adj2" fmla="val 32563"/>
              <a:gd name="adj3" fmla="val 10146"/>
            </a:avLst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5" name="Curved Down Arrow 64"/>
          <p:cNvSpPr/>
          <p:nvPr/>
        </p:nvSpPr>
        <p:spPr>
          <a:xfrm>
            <a:off x="3343537" y="1203433"/>
            <a:ext cx="3905073" cy="456055"/>
          </a:xfrm>
          <a:prstGeom prst="curvedDownArrow">
            <a:avLst>
              <a:gd name="adj1" fmla="val 0"/>
              <a:gd name="adj2" fmla="val 32563"/>
              <a:gd name="adj3" fmla="val 24135"/>
            </a:avLst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107351" y="780552"/>
            <a:ext cx="820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+</a:t>
            </a:r>
            <a:r>
              <a:rPr lang="en-GB" sz="2400" dirty="0" smtClean="0">
                <a:solidFill>
                  <a:srgbClr val="FF0000"/>
                </a:solidFill>
              </a:rPr>
              <a:t> 2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873801" y="766178"/>
            <a:ext cx="820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+</a:t>
            </a:r>
            <a:r>
              <a:rPr lang="en-GB" sz="2400" dirty="0" smtClean="0">
                <a:solidFill>
                  <a:srgbClr val="FF0000"/>
                </a:solidFill>
              </a:rPr>
              <a:t> 5</a:t>
            </a:r>
            <a:endParaRPr lang="en-GB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1295156" y="2591561"/>
                <a:ext cx="492287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5400" dirty="0" smtClean="0"/>
                  <a:t>418    </a:t>
                </a:r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5400" dirty="0" smtClean="0"/>
                  <a:t>    7 </a:t>
                </a:r>
                <a:endParaRPr lang="en-GB" sz="54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156" y="2591561"/>
                <a:ext cx="4922875" cy="923330"/>
              </a:xfrm>
              <a:prstGeom prst="rect">
                <a:avLst/>
              </a:prstGeom>
              <a:blipFill>
                <a:blip r:embed="rId9"/>
                <a:stretch>
                  <a:fillRect t="-17763" b="-394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360432" y="2591561"/>
                <a:ext cx="215891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5400" dirty="0" smtClean="0"/>
                  <a:t>  425</a:t>
                </a:r>
                <a:endParaRPr lang="en-GB" sz="54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0432" y="2591561"/>
                <a:ext cx="2158918" cy="923330"/>
              </a:xfrm>
              <a:prstGeom prst="rect">
                <a:avLst/>
              </a:prstGeom>
              <a:blipFill>
                <a:blip r:embed="rId10"/>
                <a:stretch>
                  <a:fillRect t="-17763" r="-10169" b="-394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1362922" y="4313365"/>
                <a:ext cx="492287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5400" dirty="0" smtClean="0"/>
                  <a:t>420    </a:t>
                </a:r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5400" dirty="0" smtClean="0"/>
                  <a:t>    </a:t>
                </a:r>
                <a:r>
                  <a:rPr lang="en-GB" sz="5400" dirty="0"/>
                  <a:t>5</a:t>
                </a:r>
                <a:r>
                  <a:rPr lang="en-GB" sz="5400" dirty="0" smtClean="0"/>
                  <a:t> </a:t>
                </a:r>
                <a:endParaRPr lang="en-GB" sz="54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922" y="4313365"/>
                <a:ext cx="4922875" cy="923330"/>
              </a:xfrm>
              <a:prstGeom prst="rect">
                <a:avLst/>
              </a:prstGeom>
              <a:blipFill>
                <a:blip r:embed="rId11"/>
                <a:stretch>
                  <a:fillRect t="-17881" b="-403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428198" y="4313365"/>
                <a:ext cx="215891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5400" dirty="0" smtClean="0"/>
                  <a:t>  425</a:t>
                </a:r>
                <a:endParaRPr lang="en-GB" sz="54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8198" y="4313365"/>
                <a:ext cx="2158918" cy="923330"/>
              </a:xfrm>
              <a:prstGeom prst="rect">
                <a:avLst/>
              </a:prstGeom>
              <a:blipFill>
                <a:blip r:embed="rId12"/>
                <a:stretch>
                  <a:fillRect t="-17881" r="-9859" b="-403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Oval 72"/>
          <p:cNvSpPr/>
          <p:nvPr/>
        </p:nvSpPr>
        <p:spPr>
          <a:xfrm>
            <a:off x="5202802" y="3681293"/>
            <a:ext cx="746768" cy="745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4" name="Straight Connector 73"/>
          <p:cNvCxnSpPr/>
          <p:nvPr/>
        </p:nvCxnSpPr>
        <p:spPr>
          <a:xfrm flipH="1">
            <a:off x="4587003" y="3295765"/>
            <a:ext cx="290266" cy="3992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238383" y="3307148"/>
            <a:ext cx="262069" cy="382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4169297" y="3646872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2</a:t>
            </a:r>
            <a:endParaRPr lang="en-GB" sz="4400" dirty="0"/>
          </a:p>
        </p:txBody>
      </p:sp>
      <p:sp>
        <p:nvSpPr>
          <p:cNvPr id="77" name="TextBox 76"/>
          <p:cNvSpPr txBox="1"/>
          <p:nvPr/>
        </p:nvSpPr>
        <p:spPr>
          <a:xfrm>
            <a:off x="5238383" y="3667913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5</a:t>
            </a:r>
          </a:p>
        </p:txBody>
      </p:sp>
      <p:sp>
        <p:nvSpPr>
          <p:cNvPr id="78" name="Oval 77"/>
          <p:cNvSpPr/>
          <p:nvPr/>
        </p:nvSpPr>
        <p:spPr>
          <a:xfrm>
            <a:off x="4119807" y="3681293"/>
            <a:ext cx="746768" cy="745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ounded Rectangle 78"/>
          <p:cNvSpPr/>
          <p:nvPr/>
        </p:nvSpPr>
        <p:spPr>
          <a:xfrm rot="18106732">
            <a:off x="3047022" y="2043061"/>
            <a:ext cx="989447" cy="2943658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867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4" grpId="0" animBg="1"/>
      <p:bldP spid="65" grpId="0" animBg="1"/>
      <p:bldP spid="66" grpId="0"/>
      <p:bldP spid="67" grpId="0"/>
      <p:bldP spid="68" grpId="0"/>
      <p:bldP spid="70" grpId="0"/>
      <p:bldP spid="71" grpId="0"/>
      <p:bldP spid="73" grpId="0" animBg="1"/>
      <p:bldP spid="76" grpId="0"/>
      <p:bldP spid="78" grpId="0" animBg="1"/>
      <p:bldP spid="79" grpId="0" animBg="1"/>
      <p:bldP spid="7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265718" y="2916826"/>
            <a:ext cx="1787303" cy="22040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122" y="624397"/>
            <a:ext cx="2945795" cy="20620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42157" y="1123453"/>
            <a:ext cx="40050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Wow there are lots of ways I could do it!</a:t>
            </a:r>
            <a:endParaRPr lang="en-GB" sz="3200" dirty="0"/>
          </a:p>
        </p:txBody>
      </p:sp>
      <p:sp>
        <p:nvSpPr>
          <p:cNvPr id="11" name="Rounded Rectangular Callout 10"/>
          <p:cNvSpPr/>
          <p:nvPr/>
        </p:nvSpPr>
        <p:spPr>
          <a:xfrm flipH="1">
            <a:off x="1098706" y="977148"/>
            <a:ext cx="4148522" cy="1356555"/>
          </a:xfrm>
          <a:prstGeom prst="wedgeRoundRectCallout">
            <a:avLst>
              <a:gd name="adj1" fmla="val -67501"/>
              <a:gd name="adj2" fmla="val 1704"/>
              <a:gd name="adj3" fmla="val 16667"/>
            </a:avLst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ular Callout 12"/>
          <p:cNvSpPr/>
          <p:nvPr/>
        </p:nvSpPr>
        <p:spPr>
          <a:xfrm>
            <a:off x="3474720" y="3205113"/>
            <a:ext cx="4325112" cy="1046376"/>
          </a:xfrm>
          <a:prstGeom prst="wedgeRoundRectCallout">
            <a:avLst>
              <a:gd name="adj1" fmla="val -65958"/>
              <a:gd name="adj2" fmla="val 3409"/>
              <a:gd name="adj3" fmla="val 16667"/>
            </a:avLst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681087" y="3435913"/>
            <a:ext cx="4005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Well done Tiny!</a:t>
            </a:r>
            <a:endParaRPr lang="en-GB" sz="3200" dirty="0"/>
          </a:p>
        </p:txBody>
      </p:sp>
      <p:sp>
        <p:nvSpPr>
          <p:cNvPr id="2" name="5-Point Star 1"/>
          <p:cNvSpPr/>
          <p:nvPr/>
        </p:nvSpPr>
        <p:spPr>
          <a:xfrm>
            <a:off x="6179271" y="1123453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493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6 L -0.41389 -0.016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94" y="-8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3.7037E-7 L 0.36024 -0.016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3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 animBg="1"/>
      <p:bldP spid="14" grpId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a go at the questions on the worksheet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  How many ones are in one ten?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  How many tens are in one hundred?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  What number is represented?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4) What number is represented?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02" t="23074" r="31995" b="33000"/>
          <a:stretch/>
        </p:blipFill>
        <p:spPr>
          <a:xfrm>
            <a:off x="6080997" y="1982877"/>
            <a:ext cx="694124" cy="19574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02" t="23074" r="31995" b="33000"/>
          <a:stretch/>
        </p:blipFill>
        <p:spPr>
          <a:xfrm>
            <a:off x="6493051" y="1982877"/>
            <a:ext cx="694124" cy="19574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7402271" y="3511218"/>
            <a:ext cx="349118" cy="4008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7402271" y="3169698"/>
            <a:ext cx="349118" cy="4008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7402271" y="2828180"/>
            <a:ext cx="349118" cy="4008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7402271" y="2486662"/>
            <a:ext cx="349118" cy="4008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02" t="23074" r="31995" b="33000"/>
          <a:stretch/>
        </p:blipFill>
        <p:spPr>
          <a:xfrm>
            <a:off x="6899139" y="1982877"/>
            <a:ext cx="694124" cy="1957431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1C7B82B5-B3AD-3445-B1E4-114020DF5B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200975"/>
              </p:ext>
            </p:extLst>
          </p:nvPr>
        </p:nvGraphicFramePr>
        <p:xfrm>
          <a:off x="1272971" y="3940308"/>
          <a:ext cx="4023023" cy="1958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232">
                  <a:extLst>
                    <a:ext uri="{9D8B030D-6E8A-4147-A177-3AD203B41FA5}">
                      <a16:colId xmlns:a16="http://schemas.microsoft.com/office/drawing/2014/main" val="1945284546"/>
                    </a:ext>
                  </a:extLst>
                </a:gridCol>
                <a:gridCol w="1163597">
                  <a:extLst>
                    <a:ext uri="{9D8B030D-6E8A-4147-A177-3AD203B41FA5}">
                      <a16:colId xmlns:a16="http://schemas.microsoft.com/office/drawing/2014/main" val="1980959579"/>
                    </a:ext>
                  </a:extLst>
                </a:gridCol>
                <a:gridCol w="1163597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1163597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  <a:endParaRPr lang="en-GB" sz="3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  <a:endParaRPr lang="en-GB" sz="3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  <a:endParaRPr lang="en-GB" sz="3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136800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221402"/>
                  </a:ext>
                </a:extLst>
              </a:tr>
            </a:tbl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136" y="4663879"/>
            <a:ext cx="484363" cy="4724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379" y="4663879"/>
            <a:ext cx="484363" cy="4724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478" y="4663879"/>
            <a:ext cx="484363" cy="47243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510" y="4663879"/>
            <a:ext cx="484363" cy="47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727" y="4648052"/>
            <a:ext cx="484363" cy="47243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313" y="5136312"/>
            <a:ext cx="484363" cy="47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  How many ones are in one ten?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  How many tens are in one hundred?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  What number is represented?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4) What number is represented?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6080997" y="1982877"/>
            <a:ext cx="694124" cy="19574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6493051" y="1982877"/>
            <a:ext cx="694124" cy="19574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7402271" y="3511218"/>
            <a:ext cx="349118" cy="4008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7402271" y="3169698"/>
            <a:ext cx="349118" cy="4008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7402271" y="2828180"/>
            <a:ext cx="349118" cy="4008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7402271" y="2486662"/>
            <a:ext cx="349118" cy="4008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6899139" y="1982877"/>
            <a:ext cx="694124" cy="1957431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1C7B82B5-B3AD-3445-B1E4-114020DF5B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200975"/>
              </p:ext>
            </p:extLst>
          </p:nvPr>
        </p:nvGraphicFramePr>
        <p:xfrm>
          <a:off x="1272971" y="3940308"/>
          <a:ext cx="4023023" cy="1958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232">
                  <a:extLst>
                    <a:ext uri="{9D8B030D-6E8A-4147-A177-3AD203B41FA5}">
                      <a16:colId xmlns:a16="http://schemas.microsoft.com/office/drawing/2014/main" val="1945284546"/>
                    </a:ext>
                  </a:extLst>
                </a:gridCol>
                <a:gridCol w="1163597">
                  <a:extLst>
                    <a:ext uri="{9D8B030D-6E8A-4147-A177-3AD203B41FA5}">
                      <a16:colId xmlns:a16="http://schemas.microsoft.com/office/drawing/2014/main" val="1980959579"/>
                    </a:ext>
                  </a:extLst>
                </a:gridCol>
                <a:gridCol w="1163597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1163597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  <a:endParaRPr lang="en-GB" sz="3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  <a:endParaRPr lang="en-GB" sz="3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  <a:endParaRPr lang="en-GB" sz="3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136800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221402"/>
                  </a:ext>
                </a:extLst>
              </a:tr>
            </a:tbl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136" y="4663879"/>
            <a:ext cx="484363" cy="4724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379" y="4663879"/>
            <a:ext cx="484363" cy="4724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478" y="4663879"/>
            <a:ext cx="484363" cy="47243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510" y="4663879"/>
            <a:ext cx="484363" cy="47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727" y="4648052"/>
            <a:ext cx="484363" cy="47243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313" y="5136312"/>
            <a:ext cx="484363" cy="4724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71843" y="334776"/>
            <a:ext cx="694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/>
                </a:solidFill>
              </a:rPr>
              <a:t>10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57188" y="1207253"/>
            <a:ext cx="694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/>
                </a:solidFill>
              </a:rPr>
              <a:t>10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41162" y="2647311"/>
            <a:ext cx="694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/>
                </a:solidFill>
              </a:rPr>
              <a:t>34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14097" y="4543616"/>
            <a:ext cx="1051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/>
                </a:solidFill>
              </a:rPr>
              <a:t>231</a:t>
            </a:r>
            <a:endParaRPr lang="en-GB" sz="2800" dirty="0">
              <a:solidFill>
                <a:schemeClr val="accent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330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1018" y="1498600"/>
            <a:ext cx="3238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</a:t>
            </a:r>
            <a:endParaRPr kumimoji="0" lang="en-GB" sz="20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90368" y="4668699"/>
                <a:ext cx="3479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13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7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20</a:t>
                </a:r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368" y="4668699"/>
                <a:ext cx="3479800" cy="584775"/>
              </a:xfrm>
              <a:prstGeom prst="rect">
                <a:avLst/>
              </a:prstGeom>
              <a:blipFill>
                <a:blip r:embed="rId6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758952" y="475488"/>
            <a:ext cx="6163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Quick fire number bonds!</a:t>
            </a:r>
            <a:endParaRPr lang="en-GB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541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1018" y="1498600"/>
            <a:ext cx="3238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r>
            <a:endParaRPr kumimoji="0" lang="en-GB" sz="20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90368" y="4668699"/>
                <a:ext cx="3479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16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4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20</a:t>
                </a:r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368" y="4668699"/>
                <a:ext cx="3479800" cy="584775"/>
              </a:xfrm>
              <a:prstGeom prst="rect">
                <a:avLst/>
              </a:prstGeom>
              <a:blipFill>
                <a:blip r:embed="rId6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79920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1018" y="1498600"/>
            <a:ext cx="3238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  <a:endParaRPr kumimoji="0" lang="en-GB" sz="20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90368" y="4668699"/>
                <a:ext cx="3479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11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9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20</a:t>
                </a:r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368" y="4668699"/>
                <a:ext cx="3479800" cy="584775"/>
              </a:xfrm>
              <a:prstGeom prst="rect">
                <a:avLst/>
              </a:prstGeom>
              <a:blipFill>
                <a:blip r:embed="rId6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14775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1018" y="1498600"/>
            <a:ext cx="3238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kumimoji="0" lang="en-GB" sz="20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GB" sz="20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90368" y="4668699"/>
                <a:ext cx="3479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3200" dirty="0">
                    <a:solidFill>
                      <a:prstClr val="black"/>
                    </a:solidFill>
                    <a:latin typeface="Calibri" panose="020F0502020204030204"/>
                  </a:rPr>
                  <a:t>2</a:t>
                </a:r>
                <a:r>
                  <a:rPr kumimoji="0" lang="en-GB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6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30</a:t>
                </a:r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368" y="4668699"/>
                <a:ext cx="3479800" cy="584775"/>
              </a:xfrm>
              <a:prstGeom prst="rect">
                <a:avLst/>
              </a:prstGeom>
              <a:blipFill>
                <a:blip r:embed="rId6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70705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|4.5|6.7|5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7.9|8.2|4.7|1.4|2.4|0.6|0.8|6.6|13.7|1.2|0.8|10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7|27.8|8.7|7.6|1.4|3.1|3.5|4.7|3.9|1|2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5|6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7|3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3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8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2|10.2|7.2|4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0.4|0.4|12.2|19.5|1|3.2|4.1|3.8|1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9.5|10.6|16.3|0.7|1.2|3.9|3|6.7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727757-3061-47D3-99FD-9493F136DC43}">
  <ds:schemaRefs>
    <ds:schemaRef ds:uri="http://purl.org/dc/elements/1.1/"/>
    <ds:schemaRef ds:uri="http://schemas.microsoft.com/office/2006/metadata/properties"/>
    <ds:schemaRef ds:uri="522d4c35-b548-4432-90ae-af4376e1c4b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53AE02-0A28-4B8D-808B-FC691D6369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9637</TotalTime>
  <Words>234</Words>
  <Application>Microsoft Office PowerPoint</Application>
  <PresentationFormat>On-screen Show (4:3)</PresentationFormat>
  <Paragraphs>88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the questions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Ms M Wilson</cp:lastModifiedBy>
  <cp:revision>220</cp:revision>
  <dcterms:created xsi:type="dcterms:W3CDTF">2019-07-05T11:02:13Z</dcterms:created>
  <dcterms:modified xsi:type="dcterms:W3CDTF">2020-11-22T10:30:13Z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