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50" r:id="rId10"/>
    <p:sldMasterId id="2147483652" r:id="rId11"/>
  </p:sldMasterIdLst>
  <p:notesMasterIdLst>
    <p:notesMasterId r:id="rId26"/>
  </p:notesMasterIdLst>
  <p:sldIdLst>
    <p:sldId id="270" r:id="rId12"/>
    <p:sldId id="271" r:id="rId13"/>
    <p:sldId id="277" r:id="rId14"/>
    <p:sldId id="272" r:id="rId15"/>
    <p:sldId id="274" r:id="rId16"/>
    <p:sldId id="258" r:id="rId17"/>
    <p:sldId id="257" r:id="rId18"/>
    <p:sldId id="261" r:id="rId19"/>
    <p:sldId id="260" r:id="rId20"/>
    <p:sldId id="262" r:id="rId21"/>
    <p:sldId id="263" r:id="rId22"/>
    <p:sldId id="275" r:id="rId23"/>
    <p:sldId id="26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0000"/>
    <a:srgbClr val="FF0000"/>
    <a:srgbClr val="A9D18E"/>
    <a:srgbClr val="FFFF00"/>
    <a:srgbClr val="F4B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4694"/>
  </p:normalViewPr>
  <p:slideViewPr>
    <p:cSldViewPr snapToGrid="0" snapToObjects="1">
      <p:cViewPr varScale="1">
        <p:scale>
          <a:sx n="61" d="100"/>
          <a:sy n="61" d="100"/>
        </p:scale>
        <p:origin x="165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6AA71-502A-4458-93BE-06EF0981A4BA}" type="datetimeFigureOut">
              <a:rPr lang="en-GB" smtClean="0"/>
              <a:t>23/01/2022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3DBDD-48FF-4B3A-870C-CA63D520D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69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Can we simplify?</a:t>
            </a:r>
          </a:p>
          <a:p>
            <a:endParaRPr lang="en-GB" dirty="0" smtClean="0"/>
          </a:p>
          <a:p>
            <a:r>
              <a:rPr lang="en-GB" dirty="0" smtClean="0"/>
              <a:t>Discuss</a:t>
            </a:r>
            <a:r>
              <a:rPr lang="en-GB" baseline="0" dirty="0" smtClean="0"/>
              <a:t> r</a:t>
            </a:r>
            <a:r>
              <a:rPr lang="en-GB" dirty="0" smtClean="0"/>
              <a:t>eduction structure – take away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DBDD-48FF-4B3A-870C-CA63D520D93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815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Can we simplify?</a:t>
            </a:r>
          </a:p>
          <a:p>
            <a:endParaRPr lang="en-GB" dirty="0" smtClean="0"/>
          </a:p>
          <a:p>
            <a:r>
              <a:rPr lang="en-GB" dirty="0" smtClean="0"/>
              <a:t>Discuss</a:t>
            </a:r>
            <a:r>
              <a:rPr lang="en-GB" baseline="0" dirty="0" smtClean="0"/>
              <a:t> r</a:t>
            </a:r>
            <a:r>
              <a:rPr lang="en-GB" dirty="0" smtClean="0"/>
              <a:t>eduction structure – take away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DBDD-48FF-4B3A-870C-CA63D520D93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732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DBDD-48FF-4B3A-870C-CA63D520D93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27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Can we simplify?</a:t>
            </a:r>
          </a:p>
          <a:p>
            <a:endParaRPr lang="en-GB" dirty="0" smtClean="0"/>
          </a:p>
          <a:p>
            <a:r>
              <a:rPr lang="en-GB" dirty="0" smtClean="0"/>
              <a:t>Discuss</a:t>
            </a:r>
            <a:r>
              <a:rPr lang="en-GB" baseline="0" dirty="0" smtClean="0"/>
              <a:t> r</a:t>
            </a:r>
            <a:r>
              <a:rPr lang="en-GB" dirty="0" smtClean="0"/>
              <a:t>eduction structure – take away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DBDD-48FF-4B3A-870C-CA63D520D93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044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Can we simplify?</a:t>
            </a:r>
          </a:p>
          <a:p>
            <a:endParaRPr lang="en-GB" dirty="0" smtClean="0"/>
          </a:p>
          <a:p>
            <a:r>
              <a:rPr lang="en-GB" dirty="0" smtClean="0"/>
              <a:t>Discuss</a:t>
            </a:r>
            <a:r>
              <a:rPr lang="en-GB" baseline="0" dirty="0" smtClean="0"/>
              <a:t> r</a:t>
            </a:r>
            <a:r>
              <a:rPr lang="en-GB" dirty="0" smtClean="0"/>
              <a:t>eduction structure – take away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DBDD-48FF-4B3A-870C-CA63D520D93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524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58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68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35E50-1930-44E5-9B14-893AFBD95C69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23/01/2022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BBDC2-4ED5-4A8D-A28C-1B3F6D2413F0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19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22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18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70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16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25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51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7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9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9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7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9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3_SP_B5_PP12.jpg">
            <a:extLst>
              <a:ext uri="{FF2B5EF4-FFF2-40B4-BE49-F238E27FC236}">
                <a16:creationId xmlns:a16="http://schemas.microsoft.com/office/drawing/2014/main" id="{02C4704A-7459-1947-800F-A84DF74E38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7" name="Picture 6" descr="Y3_SP_B5_PP12.jpg">
            <a:extLst>
              <a:ext uri="{FF2B5EF4-FFF2-40B4-BE49-F238E27FC236}">
                <a16:creationId xmlns:a16="http://schemas.microsoft.com/office/drawing/2014/main" id="{2994B4EE-78B1-6B46-A7FD-544598444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67"/>
          <a:stretch/>
        </p:blipFill>
        <p:spPr>
          <a:xfrm>
            <a:off x="0" y="4651513"/>
            <a:ext cx="9144000" cy="22064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3_SP_B5_PP12.jpg">
            <a:extLst>
              <a:ext uri="{FF2B5EF4-FFF2-40B4-BE49-F238E27FC236}">
                <a16:creationId xmlns:a16="http://schemas.microsoft.com/office/drawing/2014/main" id="{02C4704A-7459-1947-800F-A84DF74E38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7" name="Picture 6" descr="Y3_SP_B5_PP12.jpg">
            <a:extLst>
              <a:ext uri="{FF2B5EF4-FFF2-40B4-BE49-F238E27FC236}">
                <a16:creationId xmlns:a16="http://schemas.microsoft.com/office/drawing/2014/main" id="{2994B4EE-78B1-6B46-A7FD-544598444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67"/>
          <a:stretch/>
        </p:blipFill>
        <p:spPr>
          <a:xfrm>
            <a:off x="0" y="4651513"/>
            <a:ext cx="9144000" cy="22064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4067703" y="-3185203"/>
            <a:ext cx="45719" cy="81811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7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3455" y="1737213"/>
            <a:ext cx="6127011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9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8767" y="352714"/>
            <a:ext cx="2326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</a:rPr>
              <a:t>422 </a:t>
            </a:r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200" dirty="0" smtClean="0">
                <a:latin typeface="Calibri" panose="020F0502020204030204" pitchFamily="34" charset="0"/>
              </a:rPr>
              <a:t> 273 </a:t>
            </a:r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63" y="1342422"/>
            <a:ext cx="484363" cy="472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63" y="1951232"/>
            <a:ext cx="484363" cy="472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62" y="1207843"/>
            <a:ext cx="484363" cy="472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61" y="1967255"/>
            <a:ext cx="484363" cy="472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36" y="1587549"/>
            <a:ext cx="484363" cy="4724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79675" y="1428036"/>
            <a:ext cx="5293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endParaRPr lang="en-GB" sz="3600" dirty="0"/>
          </a:p>
        </p:txBody>
      </p:sp>
      <p:sp>
        <p:nvSpPr>
          <p:cNvPr id="11" name="Rectangle 10"/>
          <p:cNvSpPr/>
          <p:nvPr/>
        </p:nvSpPr>
        <p:spPr>
          <a:xfrm>
            <a:off x="3504023" y="1562615"/>
            <a:ext cx="529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GB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96" y="1326399"/>
            <a:ext cx="484363" cy="4724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796" y="1935209"/>
            <a:ext cx="484363" cy="4724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88" y="1165051"/>
            <a:ext cx="484363" cy="4724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87" y="1924463"/>
            <a:ext cx="484363" cy="4724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62" y="1544757"/>
            <a:ext cx="484363" cy="4724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30968" y="352358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</a:rPr>
              <a:t>713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30968" y="352358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</a:rPr>
              <a:t>715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8767" y="2823901"/>
            <a:ext cx="2326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</a:rPr>
              <a:t>178 </a:t>
            </a:r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200" dirty="0" smtClean="0">
                <a:latin typeface="Calibri" panose="020F0502020204030204" pitchFamily="34" charset="0"/>
              </a:rPr>
              <a:t> 154 </a:t>
            </a:r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8197" y="3342120"/>
            <a:ext cx="7100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The answer will have a _____ in the ones place.</a:t>
            </a:r>
            <a:endParaRPr lang="en-GB" sz="2800" dirty="0">
              <a:latin typeface="Calibri" panose="020F050202020403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05" y="4400254"/>
            <a:ext cx="484363" cy="47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05" y="5009064"/>
            <a:ext cx="484363" cy="4724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904" y="4265675"/>
            <a:ext cx="484363" cy="4724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903" y="5025087"/>
            <a:ext cx="484363" cy="4724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078" y="4645381"/>
            <a:ext cx="484363" cy="47243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645017" y="4485868"/>
            <a:ext cx="5293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endParaRPr lang="en-GB" sz="3600" dirty="0"/>
          </a:p>
        </p:txBody>
      </p:sp>
      <p:sp>
        <p:nvSpPr>
          <p:cNvPr id="28" name="Rectangle 27"/>
          <p:cNvSpPr/>
          <p:nvPr/>
        </p:nvSpPr>
        <p:spPr>
          <a:xfrm>
            <a:off x="4369365" y="4620447"/>
            <a:ext cx="529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GB" sz="36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738" y="4384231"/>
            <a:ext cx="484363" cy="4724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138" y="4993041"/>
            <a:ext cx="484363" cy="4724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30" y="4222883"/>
            <a:ext cx="484363" cy="4724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29" y="4982295"/>
            <a:ext cx="484363" cy="4724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304" y="4602589"/>
            <a:ext cx="484363" cy="4724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864" y="4000984"/>
            <a:ext cx="484363" cy="47243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38" y="3902909"/>
            <a:ext cx="484363" cy="4724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09" y="3902909"/>
            <a:ext cx="484363" cy="47243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141" y="5211000"/>
            <a:ext cx="484363" cy="4724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19" y="4421750"/>
            <a:ext cx="484363" cy="47243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14" y="4800298"/>
            <a:ext cx="484363" cy="47243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74" y="4788870"/>
            <a:ext cx="484363" cy="47243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351" y="4628631"/>
            <a:ext cx="484363" cy="47243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902" y="4053351"/>
            <a:ext cx="484363" cy="47243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18" y="4352923"/>
            <a:ext cx="484363" cy="4724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714" y="4872687"/>
            <a:ext cx="484363" cy="4724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83" y="5272731"/>
            <a:ext cx="484363" cy="4724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493" y="5331247"/>
            <a:ext cx="484363" cy="47243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647" y="4100682"/>
            <a:ext cx="484363" cy="47243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667" y="5543467"/>
            <a:ext cx="484363" cy="47243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464434" y="328056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</a:rPr>
              <a:t>2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93691F8F-C130-9447-9A29-1DFCBAD621C6}"/>
              </a:ext>
            </a:extLst>
          </p:cNvPr>
          <p:cNvSpPr/>
          <p:nvPr/>
        </p:nvSpPr>
        <p:spPr>
          <a:xfrm rot="2694387">
            <a:off x="3876790" y="234729"/>
            <a:ext cx="789064" cy="789064"/>
          </a:xfrm>
          <a:prstGeom prst="plus">
            <a:avLst>
              <a:gd name="adj" fmla="val 3647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579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  <p:bldP spid="19" grpId="0"/>
      <p:bldP spid="20" grpId="0"/>
      <p:bldP spid="21" grpId="0"/>
      <p:bldP spid="27" grpId="0"/>
      <p:bldP spid="28" grpId="0"/>
      <p:bldP spid="49" grpId="0"/>
      <p:bldP spid="50" grpId="0" animBg="1"/>
      <p:bldP spid="5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800" y="312246"/>
            <a:ext cx="756391" cy="7563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4816" y="459608"/>
            <a:ext cx="2412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Have a think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394" y="1312779"/>
            <a:ext cx="2523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1) 	407 </a:t>
            </a:r>
            <a:r>
              <a:rPr lang="en-GB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 smtClean="0">
                <a:latin typeface="Calibri" panose="020F0502020204030204" pitchFamily="34" charset="0"/>
              </a:rPr>
              <a:t> 266 </a:t>
            </a:r>
            <a:r>
              <a:rPr lang="en-GB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394" y="1954358"/>
            <a:ext cx="7100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The answer will have a _____ in the ones place.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4846" y="193755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3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394" y="3865558"/>
            <a:ext cx="2523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2</a:t>
            </a:r>
            <a:r>
              <a:rPr lang="en-GB" sz="2800" dirty="0" smtClean="0">
                <a:latin typeface="Calibri" panose="020F0502020204030204" pitchFamily="34" charset="0"/>
              </a:rPr>
              <a:t>) 	813 </a:t>
            </a:r>
            <a:r>
              <a:rPr lang="en-GB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 smtClean="0">
                <a:latin typeface="Calibri" panose="020F0502020204030204" pitchFamily="34" charset="0"/>
              </a:rPr>
              <a:t> 139 </a:t>
            </a:r>
            <a:r>
              <a:rPr lang="en-GB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4394" y="4507137"/>
            <a:ext cx="7100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The answer will have a _____ in the ones place.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35628" y="448421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2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54727" y="2679818"/>
                <a:ext cx="2329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solidFill>
                      <a:schemeClr val="accent1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solidFill>
                      <a:schemeClr val="accent1"/>
                    </a:solidFill>
                  </a:rPr>
                  <a:t> 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chemeClr val="accent1"/>
                    </a:solidFill>
                  </a:rPr>
                  <a:t> 13 </a:t>
                </a:r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727" y="2679818"/>
                <a:ext cx="2329999" cy="523220"/>
              </a:xfrm>
              <a:prstGeom prst="rect">
                <a:avLst/>
              </a:prstGeom>
              <a:blipFill>
                <a:blip r:embed="rId7"/>
                <a:stretch>
                  <a:fillRect l="-5497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31125" y="2665777"/>
                <a:ext cx="33333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1"/>
                    </a:solidFill>
                  </a:rPr>
                  <a:t>13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chemeClr val="accent1"/>
                    </a:solidFill>
                  </a:rPr>
                  <a:t> 1 ten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solidFill>
                      <a:schemeClr val="accent1"/>
                    </a:solidFill>
                  </a:rPr>
                  <a:t> 3 ones</a:t>
                </a:r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125" y="2665777"/>
                <a:ext cx="3333354" cy="523220"/>
              </a:xfrm>
              <a:prstGeom prst="rect">
                <a:avLst/>
              </a:prstGeom>
              <a:blipFill>
                <a:blip r:embed="rId8"/>
                <a:stretch>
                  <a:fillRect l="-3656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454727" y="5253538"/>
                <a:ext cx="2329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3</a:t>
                </a:r>
                <a:r>
                  <a:rPr lang="en-GB" sz="2800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solidFill>
                      <a:schemeClr val="accent1"/>
                    </a:solidFill>
                  </a:rPr>
                  <a:t> 9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chemeClr val="accent1"/>
                    </a:solidFill>
                  </a:rPr>
                  <a:t> 12 </a:t>
                </a:r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727" y="5253538"/>
                <a:ext cx="2329999" cy="523220"/>
              </a:xfrm>
              <a:prstGeom prst="rect">
                <a:avLst/>
              </a:prstGeom>
              <a:blipFill>
                <a:blip r:embed="rId9"/>
                <a:stretch>
                  <a:fillRect l="-5497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31125" y="5239497"/>
                <a:ext cx="33333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1"/>
                    </a:solidFill>
                  </a:rPr>
                  <a:t>12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chemeClr val="accent1"/>
                    </a:solidFill>
                  </a:rPr>
                  <a:t> 1 ten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solidFill>
                      <a:schemeClr val="accent1"/>
                    </a:solidFill>
                  </a:rPr>
                  <a:t> 2 ones</a:t>
                </a:r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125" y="5239497"/>
                <a:ext cx="3333354" cy="523220"/>
              </a:xfrm>
              <a:prstGeom prst="rect">
                <a:avLst/>
              </a:prstGeom>
              <a:blipFill>
                <a:blip r:embed="rId10"/>
                <a:stretch>
                  <a:fillRect l="-3656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4774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 4 – 5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66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275289"/>
              </p:ext>
            </p:extLst>
          </p:nvPr>
        </p:nvGraphicFramePr>
        <p:xfrm>
          <a:off x="42418" y="856859"/>
          <a:ext cx="5186622" cy="4586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172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500150">
                  <a:extLst>
                    <a:ext uri="{9D8B030D-6E8A-4147-A177-3AD203B41FA5}">
                      <a16:colId xmlns:a16="http://schemas.microsoft.com/office/drawing/2014/main" val="1980959579"/>
                    </a:ext>
                  </a:extLst>
                </a:gridCol>
                <a:gridCol w="150015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50015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01073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Hundreds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Tens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Ones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33200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  <a:tr h="1332000">
                <a:tc>
                  <a:txBody>
                    <a:bodyPr/>
                    <a:lstStyle/>
                    <a:p>
                      <a:pPr algn="ctr"/>
                      <a:endParaRPr lang="en-GB" sz="4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40259"/>
                  </a:ext>
                </a:extLst>
              </a:tr>
              <a:tr h="1332000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49537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444304" y="4340622"/>
            <a:ext cx="10565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>
                <a:latin typeface="Calibri" panose="020F0502020204030204" pitchFamily="34" charset="0"/>
              </a:rPr>
              <a:t>5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522" y="4554185"/>
            <a:ext cx="484363" cy="4724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7267453"/>
                  </p:ext>
                </p:extLst>
              </p:nvPr>
            </p:nvGraphicFramePr>
            <p:xfrm>
              <a:off x="5462599" y="1459702"/>
              <a:ext cx="2542544" cy="26937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35636">
                      <a:extLst>
                        <a:ext uri="{9D8B030D-6E8A-4147-A177-3AD203B41FA5}">
                          <a16:colId xmlns:a16="http://schemas.microsoft.com/office/drawing/2014/main" val="1020755383"/>
                        </a:ext>
                      </a:extLst>
                    </a:gridCol>
                    <a:gridCol w="635636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635636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635636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</a:tblGrid>
                  <a:tr h="663281">
                    <a:tc>
                      <a:txBody>
                        <a:bodyPr/>
                        <a:lstStyle/>
                        <a:p>
                          <a:pPr algn="ctr"/>
                          <a:endParaRPr lang="en-GB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</a:t>
                          </a:r>
                          <a:endParaRPr lang="en-GB" sz="36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6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</a:t>
                          </a:r>
                          <a:endParaRPr lang="en-GB" sz="36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O</a:t>
                          </a:r>
                          <a:endParaRPr lang="en-GB" sz="36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663281"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GB" sz="40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4000" b="0" dirty="0" smtClean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  <a:endParaRPr lang="en-GB" sz="4000" b="0" dirty="0">
                            <a:solidFill>
                              <a:schemeClr val="accent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9</a:t>
                          </a:r>
                          <a:endParaRPr lang="en-GB" sz="4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663281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GB" sz="4000" dirty="0"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4000" dirty="0"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  <a:endParaRPr lang="en-GB" sz="4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 smtClean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</a:rPr>
                            <a:t>3</a:t>
                          </a:r>
                          <a:endParaRPr lang="en-GB" sz="4000" dirty="0">
                            <a:solidFill>
                              <a:schemeClr val="accent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663281"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 smtClean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GB" sz="4000" dirty="0">
                            <a:solidFill>
                              <a:schemeClr val="accent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5</a:t>
                          </a:r>
                          <a:endParaRPr lang="en-GB" sz="4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  <a:endParaRPr lang="en-GB" sz="4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7267453"/>
                  </p:ext>
                </p:extLst>
              </p:nvPr>
            </p:nvGraphicFramePr>
            <p:xfrm>
              <a:off x="5462599" y="1459702"/>
              <a:ext cx="2542544" cy="26937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35636">
                      <a:extLst>
                        <a:ext uri="{9D8B030D-6E8A-4147-A177-3AD203B41FA5}">
                          <a16:colId xmlns:a16="http://schemas.microsoft.com/office/drawing/2014/main" val="1020755383"/>
                        </a:ext>
                      </a:extLst>
                    </a:gridCol>
                    <a:gridCol w="635636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635636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635636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</a:tblGrid>
                  <a:tr h="663281">
                    <a:tc>
                      <a:txBody>
                        <a:bodyPr/>
                        <a:lstStyle/>
                        <a:p>
                          <a:pPr algn="ctr"/>
                          <a:endParaRPr lang="en-GB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</a:t>
                          </a:r>
                          <a:endParaRPr lang="en-GB" sz="36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6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</a:t>
                          </a:r>
                          <a:endParaRPr lang="en-GB" sz="36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O</a:t>
                          </a:r>
                          <a:endParaRPr lang="en-GB" sz="36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676828"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GB" sz="40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4000" b="0" dirty="0" smtClean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  <a:endParaRPr lang="en-GB" sz="4000" b="0" dirty="0">
                            <a:solidFill>
                              <a:schemeClr val="accent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9</a:t>
                          </a:r>
                          <a:endParaRPr lang="en-GB" sz="4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6768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952" t="-208036" r="-301905" b="-138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4000" dirty="0"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  <a:endParaRPr lang="en-GB" sz="4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 smtClean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</a:rPr>
                            <a:t>3</a:t>
                          </a:r>
                          <a:endParaRPr lang="en-GB" sz="4000" dirty="0">
                            <a:solidFill>
                              <a:schemeClr val="accent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676828"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 smtClean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GB" sz="4000" dirty="0">
                            <a:solidFill>
                              <a:schemeClr val="accent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5</a:t>
                          </a:r>
                          <a:endParaRPr lang="en-GB" sz="4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  <a:endParaRPr lang="en-GB" sz="4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80" y="1458262"/>
            <a:ext cx="484363" cy="472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9" y="1458262"/>
            <a:ext cx="484363" cy="472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64" y="1458262"/>
            <a:ext cx="484363" cy="4724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00" y="1458262"/>
            <a:ext cx="484363" cy="472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59" y="2806585"/>
            <a:ext cx="484363" cy="4724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852" y="2806585"/>
            <a:ext cx="484363" cy="4724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80" y="2806585"/>
            <a:ext cx="484363" cy="4724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38" y="2807227"/>
            <a:ext cx="484363" cy="4724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879" y="2807227"/>
            <a:ext cx="484363" cy="4724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755" y="1458262"/>
            <a:ext cx="484363" cy="4724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96" y="1458262"/>
            <a:ext cx="484363" cy="4724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863" y="1867696"/>
            <a:ext cx="484363" cy="4724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38" y="1867696"/>
            <a:ext cx="484363" cy="47243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734283" y="2135666"/>
            <a:ext cx="635430" cy="66011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7369713" y="2805310"/>
            <a:ext cx="635430" cy="66011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6098441" y="3484446"/>
            <a:ext cx="635430" cy="66011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38" y="1896206"/>
            <a:ext cx="484363" cy="4724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80" y="4127337"/>
            <a:ext cx="484363" cy="4724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755" y="4127337"/>
            <a:ext cx="484363" cy="4724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59" y="4136403"/>
            <a:ext cx="484363" cy="47243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852" y="4136403"/>
            <a:ext cx="484363" cy="4724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034" y="4136403"/>
            <a:ext cx="484363" cy="4724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213" y="4554185"/>
            <a:ext cx="484363" cy="4724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52" y="4120637"/>
            <a:ext cx="484363" cy="4724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78" y="4120637"/>
            <a:ext cx="484363" cy="4724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14" y="4120637"/>
            <a:ext cx="484363" cy="4724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52" y="4533420"/>
            <a:ext cx="484363" cy="47243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760460" y="2832141"/>
            <a:ext cx="1422193" cy="119177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771474" y="4173747"/>
            <a:ext cx="1422193" cy="119177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3938809" y="4340621"/>
            <a:ext cx="10565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>
                <a:latin typeface="Calibri" panose="020F0502020204030204" pitchFamily="34" charset="0"/>
              </a:rPr>
              <a:t>2</a:t>
            </a:r>
            <a:endParaRPr lang="en-GB" sz="44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96" y="1867696"/>
            <a:ext cx="484363" cy="4724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501" y="2291534"/>
            <a:ext cx="484363" cy="47243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676" y="2291534"/>
            <a:ext cx="484363" cy="47243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234" y="2291534"/>
            <a:ext cx="484363" cy="47243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72" y="1476767"/>
            <a:ext cx="484363" cy="47243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765" y="1476767"/>
            <a:ext cx="484363" cy="472433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2261491" y="1506313"/>
            <a:ext cx="1422193" cy="119177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641" y="5536002"/>
            <a:ext cx="484363" cy="472433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6568296" y="4126953"/>
            <a:ext cx="929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alibri" panose="020F0502020204030204" pitchFamily="34" charset="0"/>
              </a:rPr>
              <a:t>1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305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0" grpId="1" animBg="1"/>
      <p:bldP spid="21" grpId="1" animBg="1"/>
      <p:bldP spid="22" grpId="1" animBg="1"/>
      <p:bldP spid="34" grpId="0" animBg="1"/>
      <p:bldP spid="34" grpId="1" animBg="1"/>
      <p:bldP spid="34" grpId="2" animBg="1"/>
      <p:bldP spid="34" grpId="3" animBg="1"/>
      <p:bldP spid="35" grpId="0" animBg="1"/>
      <p:bldP spid="35" grpId="1" animBg="1"/>
      <p:bldP spid="35" grpId="2" animBg="1"/>
      <p:bldP spid="36" grpId="0"/>
      <p:bldP spid="36" grpId="1"/>
      <p:bldP spid="43" grpId="0" animBg="1"/>
      <p:bldP spid="43" grpId="1" animBg="1"/>
      <p:bldP spid="43" grpId="2" animBg="1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the rest of the worksheet</a:t>
            </a: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5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3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1)   Partition 14 into tens and ones.</a:t>
                </a:r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 Calculate 7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6</a:t>
                </a:r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  8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___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17</a:t>
                </a:r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4524315"/>
              </a:xfrm>
              <a:prstGeom prst="rect">
                <a:avLst/>
              </a:prstGeom>
              <a:blipFill>
                <a:blip r:embed="rId4"/>
                <a:stretch>
                  <a:fillRect l="-2033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48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1)   Partition 14 into tens and ones.</a:t>
                </a:r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 Calculate 7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6</a:t>
                </a:r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  8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___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17</a:t>
                </a:r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4524315"/>
              </a:xfrm>
              <a:prstGeom prst="rect">
                <a:avLst/>
              </a:prstGeom>
              <a:blipFill>
                <a:blip r:embed="rId5"/>
                <a:stretch>
                  <a:fillRect l="-2033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96642" y="925109"/>
                <a:ext cx="13438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solidFill>
                      <a:schemeClr val="accent1"/>
                    </a:solidFill>
                  </a:rPr>
                  <a:t>10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solidFill>
                      <a:schemeClr val="accent1"/>
                    </a:solidFill>
                  </a:rPr>
                  <a:t> 4</a:t>
                </a:r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642" y="925109"/>
                <a:ext cx="1343890" cy="584775"/>
              </a:xfrm>
              <a:prstGeom prst="rect">
                <a:avLst/>
              </a:prstGeom>
              <a:blipFill>
                <a:blip r:embed="rId6"/>
                <a:stretch>
                  <a:fillRect l="-11818" t="-12500" r="-7727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297641" y="1781279"/>
            <a:ext cx="1343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13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9746" y="3237473"/>
            <a:ext cx="1343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9</a:t>
            </a:r>
            <a:endParaRPr lang="en-GB" sz="32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98365" y="925109"/>
                <a:ext cx="314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solidFill>
                      <a:schemeClr val="accent1"/>
                    </a:solidFill>
                  </a:rPr>
                  <a:t>1 ten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solidFill>
                      <a:schemeClr val="accent1"/>
                    </a:solidFill>
                  </a:rPr>
                  <a:t> 4 ones</a:t>
                </a:r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365" y="925109"/>
                <a:ext cx="3144982" cy="584775"/>
              </a:xfrm>
              <a:prstGeom prst="rect">
                <a:avLst/>
              </a:prstGeom>
              <a:blipFill>
                <a:blip r:embed="rId7"/>
                <a:stretch>
                  <a:fillRect l="-5039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1447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46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316427"/>
              </p:ext>
            </p:extLst>
          </p:nvPr>
        </p:nvGraphicFramePr>
        <p:xfrm>
          <a:off x="5615463" y="2186432"/>
          <a:ext cx="2512083" cy="3004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361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837361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837361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751098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  <a:endParaRPr lang="en-GB" sz="3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  <a:endParaRPr lang="en-GB" sz="3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  <a:endParaRPr lang="en-GB" sz="3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751098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en-GB" sz="3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en-GB" sz="3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75109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751098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369005"/>
              </p:ext>
            </p:extLst>
          </p:nvPr>
        </p:nvGraphicFramePr>
        <p:xfrm>
          <a:off x="408931" y="2183140"/>
          <a:ext cx="4688642" cy="3368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42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4225928244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99159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Hundreds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Tens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Ones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011245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pPr algn="ctr"/>
                      <a:endParaRPr lang="en-GB" sz="4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40259"/>
                  </a:ext>
                </a:extLst>
              </a:tr>
              <a:tr h="565781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49537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31" y="3244737"/>
            <a:ext cx="221427" cy="253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8196" y="2712877"/>
            <a:ext cx="387281" cy="1081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38" y="2939400"/>
            <a:ext cx="221427" cy="2534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31" y="3533252"/>
            <a:ext cx="221427" cy="2534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31" y="2939400"/>
            <a:ext cx="221427" cy="2534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31" y="4102685"/>
            <a:ext cx="221427" cy="2534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38" y="4102685"/>
            <a:ext cx="221427" cy="2534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31" y="4426485"/>
            <a:ext cx="221427" cy="2534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8196" y="2484664"/>
            <a:ext cx="387281" cy="10815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8196" y="3658084"/>
            <a:ext cx="387281" cy="10815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8196" y="3945536"/>
            <a:ext cx="387281" cy="108152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201695" y="4456431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latin typeface="Calibri" panose="020F0502020204030204" pitchFamily="34" charset="0"/>
              </a:rPr>
              <a:t>2</a:t>
            </a:r>
            <a:endParaRPr lang="en-GB" sz="3600" dirty="0"/>
          </a:p>
        </p:txBody>
      </p:sp>
      <p:sp>
        <p:nvSpPr>
          <p:cNvPr id="17" name="Rectangle 16"/>
          <p:cNvSpPr/>
          <p:nvPr/>
        </p:nvSpPr>
        <p:spPr>
          <a:xfrm>
            <a:off x="6373601" y="4476142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latin typeface="Calibri" panose="020F0502020204030204" pitchFamily="34" charset="0"/>
              </a:rPr>
              <a:t>6</a:t>
            </a:r>
            <a:endParaRPr lang="en-GB" sz="3600" dirty="0"/>
          </a:p>
        </p:txBody>
      </p:sp>
      <p:sp>
        <p:nvSpPr>
          <p:cNvPr id="18" name="Rectangle 17"/>
          <p:cNvSpPr/>
          <p:nvPr/>
        </p:nvSpPr>
        <p:spPr>
          <a:xfrm>
            <a:off x="3846364" y="4886949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latin typeface="Calibri" panose="020F0502020204030204" pitchFamily="34" charset="0"/>
              </a:rPr>
              <a:t>2</a:t>
            </a:r>
            <a:endParaRPr lang="en-GB" sz="3600" dirty="0"/>
          </a:p>
        </p:txBody>
      </p:sp>
      <p:sp>
        <p:nvSpPr>
          <p:cNvPr id="19" name="Rectangle 18"/>
          <p:cNvSpPr/>
          <p:nvPr/>
        </p:nvSpPr>
        <p:spPr>
          <a:xfrm>
            <a:off x="2386852" y="4886949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latin typeface="Calibri" panose="020F0502020204030204" pitchFamily="34" charset="0"/>
              </a:rPr>
              <a:t>6</a:t>
            </a:r>
            <a:endParaRPr lang="en-GB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671574" y="360600"/>
            <a:ext cx="7958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</a:rPr>
              <a:t>Mr Rose earns £124 on Monday. </a:t>
            </a:r>
          </a:p>
          <a:p>
            <a:r>
              <a:rPr lang="en-GB" sz="3200" dirty="0" smtClean="0">
                <a:latin typeface="Calibri" panose="020F0502020204030204" pitchFamily="34" charset="0"/>
              </a:rPr>
              <a:t>He earns £138 on Tuesday. </a:t>
            </a:r>
          </a:p>
          <a:p>
            <a:r>
              <a:rPr lang="en-GB" sz="3200" dirty="0" smtClean="0">
                <a:latin typeface="Calibri" panose="020F0502020204030204" pitchFamily="34" charset="0"/>
              </a:rPr>
              <a:t>How much does he earn in total?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8196" y="5238624"/>
            <a:ext cx="387281" cy="10815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8196" y="2978324"/>
            <a:ext cx="387281" cy="108152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352876" y="5098759"/>
            <a:ext cx="11447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1</a:t>
            </a:r>
            <a:endParaRPr lang="en-GB" sz="40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38" y="3244737"/>
            <a:ext cx="221427" cy="2534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72" y="3244737"/>
            <a:ext cx="221427" cy="2534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38" y="3533252"/>
            <a:ext cx="221427" cy="25345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72" y="3533252"/>
            <a:ext cx="221427" cy="25345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38" y="4426485"/>
            <a:ext cx="221427" cy="253454"/>
          </a:xfrm>
          <a:prstGeom prst="rect">
            <a:avLst/>
          </a:prstGeom>
        </p:spPr>
      </p:pic>
      <p:sp>
        <p:nvSpPr>
          <p:cNvPr id="30" name="L-Shape 14"/>
          <p:cNvSpPr/>
          <p:nvPr/>
        </p:nvSpPr>
        <p:spPr>
          <a:xfrm rot="5400000">
            <a:off x="3614155" y="3382708"/>
            <a:ext cx="1523727" cy="1088771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850390" y="4886949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latin typeface="Calibri" panose="020F0502020204030204" pitchFamily="34" charset="0"/>
              </a:rPr>
              <a:t>12</a:t>
            </a:r>
            <a:endParaRPr lang="en-GB" sz="3600" dirty="0"/>
          </a:p>
        </p:txBody>
      </p:sp>
      <p:sp>
        <p:nvSpPr>
          <p:cNvPr id="32" name="Cross 31">
            <a:extLst>
              <a:ext uri="{FF2B5EF4-FFF2-40B4-BE49-F238E27FC236}">
                <a16:creationId xmlns:a16="http://schemas.microsoft.com/office/drawing/2014/main" id="{93691F8F-C130-9447-9A29-1DFCBAD621C6}"/>
              </a:ext>
            </a:extLst>
          </p:cNvPr>
          <p:cNvSpPr/>
          <p:nvPr/>
        </p:nvSpPr>
        <p:spPr>
          <a:xfrm rot="2694387">
            <a:off x="4774502" y="5030309"/>
            <a:ext cx="789064" cy="789064"/>
          </a:xfrm>
          <a:prstGeom prst="plus">
            <a:avLst>
              <a:gd name="adj" fmla="val 3614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5137453" y="3670340"/>
            <a:ext cx="52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endParaRPr lang="en-GB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03" y="2783066"/>
            <a:ext cx="1028447" cy="107629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03" y="3829926"/>
            <a:ext cx="1028447" cy="107629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899403" y="4886949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latin typeface="Calibri" panose="020F0502020204030204" pitchFamily="34" charset="0"/>
              </a:rPr>
              <a:t>2</a:t>
            </a:r>
            <a:endParaRPr lang="en-GB" sz="3600" dirty="0"/>
          </a:p>
        </p:txBody>
      </p:sp>
      <p:sp>
        <p:nvSpPr>
          <p:cNvPr id="39" name="Rectangle 38"/>
          <p:cNvSpPr/>
          <p:nvPr/>
        </p:nvSpPr>
        <p:spPr>
          <a:xfrm>
            <a:off x="5528613" y="4484633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latin typeface="Calibri" panose="020F0502020204030204" pitchFamily="34" charset="0"/>
              </a:rPr>
              <a:t>2</a:t>
            </a:r>
            <a:endParaRPr lang="en-GB" sz="3600" dirty="0"/>
          </a:p>
        </p:txBody>
      </p:sp>
      <p:sp>
        <p:nvSpPr>
          <p:cNvPr id="40" name="TextBox 39"/>
          <p:cNvSpPr txBox="1"/>
          <p:nvPr/>
        </p:nvSpPr>
        <p:spPr>
          <a:xfrm>
            <a:off x="6632246" y="1365196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£262</a:t>
            </a:r>
            <a:endParaRPr lang="en-GB" sz="32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292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4" grpId="0"/>
      <p:bldP spid="30" grpId="0" animBg="1"/>
      <p:bldP spid="30" grpId="1" animBg="1"/>
      <p:bldP spid="31" grpId="0"/>
      <p:bldP spid="31" grpId="1"/>
      <p:bldP spid="32" grpId="0" animBg="1"/>
      <p:bldP spid="32" grpId="1" animBg="1"/>
      <p:bldP spid="34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563" y="345946"/>
            <a:ext cx="6787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</a:rPr>
              <a:t>Dexter scores 351 points in a game.</a:t>
            </a:r>
          </a:p>
          <a:p>
            <a:r>
              <a:rPr lang="en-GB" sz="3200" dirty="0" smtClean="0">
                <a:latin typeface="Calibri" panose="020F0502020204030204" pitchFamily="34" charset="0"/>
              </a:rPr>
              <a:t>Rosie scores 263 points.</a:t>
            </a:r>
          </a:p>
          <a:p>
            <a:r>
              <a:rPr lang="en-GB" sz="3200" dirty="0" smtClean="0">
                <a:latin typeface="Calibri" panose="020F0502020204030204" pitchFamily="34" charset="0"/>
              </a:rPr>
              <a:t>How much do they score altogether?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5925" y="168195"/>
            <a:ext cx="1276070" cy="1047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78" y="629002"/>
            <a:ext cx="1276070" cy="8812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C7B82B5-B3AD-3445-B1E4-114020DF5B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7604309"/>
                  </p:ext>
                </p:extLst>
              </p:nvPr>
            </p:nvGraphicFramePr>
            <p:xfrm>
              <a:off x="2871735" y="2055172"/>
              <a:ext cx="5186622" cy="3632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6172">
                      <a:extLst>
                        <a:ext uri="{9D8B030D-6E8A-4147-A177-3AD203B41FA5}">
                          <a16:colId xmlns:a16="http://schemas.microsoft.com/office/drawing/2014/main" val="1945284546"/>
                        </a:ext>
                      </a:extLst>
                    </a:gridCol>
                    <a:gridCol w="1500150">
                      <a:extLst>
                        <a:ext uri="{9D8B030D-6E8A-4147-A177-3AD203B41FA5}">
                          <a16:colId xmlns:a16="http://schemas.microsoft.com/office/drawing/2014/main" val="1980959579"/>
                        </a:ext>
                      </a:extLst>
                    </a:gridCol>
                    <a:gridCol w="1500150">
                      <a:extLst>
                        <a:ext uri="{9D8B030D-6E8A-4147-A177-3AD203B41FA5}">
                          <a16:colId xmlns:a16="http://schemas.microsoft.com/office/drawing/2014/main" val="19850668"/>
                        </a:ext>
                      </a:extLst>
                    </a:gridCol>
                    <a:gridCol w="1500150">
                      <a:extLst>
                        <a:ext uri="{9D8B030D-6E8A-4147-A177-3AD203B41FA5}">
                          <a16:colId xmlns:a16="http://schemas.microsoft.com/office/drawing/2014/main" val="3661368022"/>
                        </a:ext>
                      </a:extLst>
                    </a:gridCol>
                  </a:tblGrid>
                  <a:tr h="501073">
                    <a:tc>
                      <a:txBody>
                        <a:bodyPr/>
                        <a:lstStyle/>
                        <a:p>
                          <a:pPr algn="ctr"/>
                          <a:endParaRPr lang="en-GB" sz="31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Hundreds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Tens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Ones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5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711200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31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24221402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GB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GB" sz="4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5240259"/>
                      </a:ext>
                    </a:extLst>
                  </a:tr>
                  <a:tr h="565781"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2495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C7B82B5-B3AD-3445-B1E4-114020DF5B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7604309"/>
                  </p:ext>
                </p:extLst>
              </p:nvPr>
            </p:nvGraphicFramePr>
            <p:xfrm>
              <a:off x="2871735" y="2055172"/>
              <a:ext cx="5186622" cy="3632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6172">
                      <a:extLst>
                        <a:ext uri="{9D8B030D-6E8A-4147-A177-3AD203B41FA5}">
                          <a16:colId xmlns:a16="http://schemas.microsoft.com/office/drawing/2014/main" val="1945284546"/>
                        </a:ext>
                      </a:extLst>
                    </a:gridCol>
                    <a:gridCol w="1500150">
                      <a:extLst>
                        <a:ext uri="{9D8B030D-6E8A-4147-A177-3AD203B41FA5}">
                          <a16:colId xmlns:a16="http://schemas.microsoft.com/office/drawing/2014/main" val="1980959579"/>
                        </a:ext>
                      </a:extLst>
                    </a:gridCol>
                    <a:gridCol w="1500150">
                      <a:extLst>
                        <a:ext uri="{9D8B030D-6E8A-4147-A177-3AD203B41FA5}">
                          <a16:colId xmlns:a16="http://schemas.microsoft.com/office/drawing/2014/main" val="19850668"/>
                        </a:ext>
                      </a:extLst>
                    </a:gridCol>
                    <a:gridCol w="1500150">
                      <a:extLst>
                        <a:ext uri="{9D8B030D-6E8A-4147-A177-3AD203B41FA5}">
                          <a16:colId xmlns:a16="http://schemas.microsoft.com/office/drawing/2014/main" val="3661368022"/>
                        </a:ext>
                      </a:extLst>
                    </a:gridCol>
                  </a:tblGrid>
                  <a:tr h="590060">
                    <a:tc>
                      <a:txBody>
                        <a:bodyPr/>
                        <a:lstStyle/>
                        <a:p>
                          <a:pPr algn="ctr"/>
                          <a:endParaRPr lang="en-GB" sz="31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Hundreds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Tens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Ones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5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711200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31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24221402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151282" r="-657522" b="-5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5240259"/>
                      </a:ext>
                    </a:extLst>
                  </a:tr>
                  <a:tr h="666260"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249537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562" y="2711272"/>
            <a:ext cx="484363" cy="472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41" y="2711272"/>
            <a:ext cx="484363" cy="472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311" y="2711272"/>
            <a:ext cx="484363" cy="472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146" y="2711272"/>
            <a:ext cx="484363" cy="4724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82" y="2711272"/>
            <a:ext cx="484363" cy="472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311" y="3921584"/>
            <a:ext cx="484363" cy="4724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146" y="3921584"/>
            <a:ext cx="484363" cy="4724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834" y="2711272"/>
            <a:ext cx="484363" cy="4724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016" y="2711272"/>
            <a:ext cx="484363" cy="4724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41" y="3153225"/>
            <a:ext cx="484363" cy="4724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41" y="3921584"/>
            <a:ext cx="484363" cy="4724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834" y="3921584"/>
            <a:ext cx="484363" cy="4724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016" y="3921584"/>
            <a:ext cx="484363" cy="4724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41" y="4363537"/>
            <a:ext cx="484363" cy="472433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905208"/>
              </p:ext>
            </p:extLst>
          </p:nvPr>
        </p:nvGraphicFramePr>
        <p:xfrm>
          <a:off x="680563" y="2559037"/>
          <a:ext cx="2148459" cy="2757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153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716153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716153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en-GB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GB" sz="3200" dirty="0"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</a:t>
                      </a:r>
                      <a:endParaRPr lang="en-GB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en-GB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5236680" y="5029998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latin typeface="Calibri" panose="020F0502020204030204" pitchFamily="34" charset="0"/>
              </a:rPr>
              <a:t>1</a:t>
            </a:r>
            <a:endParaRPr lang="en-GB" sz="3600" dirty="0"/>
          </a:p>
        </p:txBody>
      </p:sp>
      <p:sp>
        <p:nvSpPr>
          <p:cNvPr id="22" name="Rectangle 21"/>
          <p:cNvSpPr/>
          <p:nvPr/>
        </p:nvSpPr>
        <p:spPr>
          <a:xfrm>
            <a:off x="3788984" y="5029999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latin typeface="Calibri" panose="020F0502020204030204" pitchFamily="34" charset="0"/>
              </a:rPr>
              <a:t>6</a:t>
            </a:r>
            <a:endParaRPr lang="en-GB" sz="3600" dirty="0"/>
          </a:p>
        </p:txBody>
      </p:sp>
      <p:sp>
        <p:nvSpPr>
          <p:cNvPr id="23" name="Rectangle 22"/>
          <p:cNvSpPr/>
          <p:nvPr/>
        </p:nvSpPr>
        <p:spPr>
          <a:xfrm>
            <a:off x="6731185" y="5029997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latin typeface="Calibri" panose="020F0502020204030204" pitchFamily="34" charset="0"/>
              </a:rPr>
              <a:t>4</a:t>
            </a:r>
            <a:endParaRPr lang="en-GB" sz="3600" dirty="0"/>
          </a:p>
        </p:txBody>
      </p:sp>
      <p:sp>
        <p:nvSpPr>
          <p:cNvPr id="24" name="Rectangle 23"/>
          <p:cNvSpPr/>
          <p:nvPr/>
        </p:nvSpPr>
        <p:spPr>
          <a:xfrm>
            <a:off x="1228950" y="4645884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latin typeface="Calibri" panose="020F0502020204030204" pitchFamily="34" charset="0"/>
              </a:rPr>
              <a:t>1</a:t>
            </a:r>
            <a:endParaRPr lang="en-GB" sz="3600" dirty="0"/>
          </a:p>
        </p:txBody>
      </p:sp>
      <p:sp>
        <p:nvSpPr>
          <p:cNvPr id="25" name="Rectangle 24"/>
          <p:cNvSpPr/>
          <p:nvPr/>
        </p:nvSpPr>
        <p:spPr>
          <a:xfrm>
            <a:off x="540933" y="4645884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latin typeface="Calibri" panose="020F0502020204030204" pitchFamily="34" charset="0"/>
              </a:rPr>
              <a:t>6</a:t>
            </a:r>
            <a:endParaRPr lang="en-GB" sz="3600" dirty="0"/>
          </a:p>
        </p:txBody>
      </p:sp>
      <p:sp>
        <p:nvSpPr>
          <p:cNvPr id="26" name="Rectangle 25"/>
          <p:cNvSpPr/>
          <p:nvPr/>
        </p:nvSpPr>
        <p:spPr>
          <a:xfrm>
            <a:off x="1933520" y="4645884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latin typeface="Calibri" panose="020F0502020204030204" pitchFamily="34" charset="0"/>
              </a:rPr>
              <a:t>4</a:t>
            </a:r>
            <a:endParaRPr lang="en-GB" sz="36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562" y="3920449"/>
            <a:ext cx="484363" cy="4724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834" y="4363537"/>
            <a:ext cx="484363" cy="4724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016" y="4363537"/>
            <a:ext cx="484363" cy="4724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020" y="3921091"/>
            <a:ext cx="484363" cy="4724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861" y="3921091"/>
            <a:ext cx="484363" cy="4724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572" y="3160462"/>
            <a:ext cx="484363" cy="4724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24" y="5685963"/>
            <a:ext cx="484363" cy="47243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40933" y="5295425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alibri" panose="020F0502020204030204" pitchFamily="34" charset="0"/>
              </a:rPr>
              <a:t>1</a:t>
            </a:r>
            <a:endParaRPr lang="en-GB" sz="2800" dirty="0"/>
          </a:p>
        </p:txBody>
      </p:sp>
      <p:sp>
        <p:nvSpPr>
          <p:cNvPr id="35" name="L-Shape 14"/>
          <p:cNvSpPr/>
          <p:nvPr/>
        </p:nvSpPr>
        <p:spPr>
          <a:xfrm rot="5400000">
            <a:off x="4728961" y="3085481"/>
            <a:ext cx="2106217" cy="1394766"/>
          </a:xfrm>
          <a:custGeom>
            <a:avLst/>
            <a:gdLst>
              <a:gd name="connsiteX0" fmla="*/ 0 w 2106217"/>
              <a:gd name="connsiteY0" fmla="*/ 0 h 1390858"/>
              <a:gd name="connsiteX1" fmla="*/ 695429 w 2106217"/>
              <a:gd name="connsiteY1" fmla="*/ 0 h 1390858"/>
              <a:gd name="connsiteX2" fmla="*/ 695429 w 2106217"/>
              <a:gd name="connsiteY2" fmla="*/ 695429 h 1390858"/>
              <a:gd name="connsiteX3" fmla="*/ 2106217 w 2106217"/>
              <a:gd name="connsiteY3" fmla="*/ 695429 h 1390858"/>
              <a:gd name="connsiteX4" fmla="*/ 2106217 w 2106217"/>
              <a:gd name="connsiteY4" fmla="*/ 1390858 h 1390858"/>
              <a:gd name="connsiteX5" fmla="*/ 0 w 2106217"/>
              <a:gd name="connsiteY5" fmla="*/ 1390858 h 1390858"/>
              <a:gd name="connsiteX6" fmla="*/ 0 w 2106217"/>
              <a:gd name="connsiteY6" fmla="*/ 0 h 1390858"/>
              <a:gd name="connsiteX0" fmla="*/ 0 w 2106217"/>
              <a:gd name="connsiteY0" fmla="*/ 3908 h 1394766"/>
              <a:gd name="connsiteX1" fmla="*/ 1652815 w 2106217"/>
              <a:gd name="connsiteY1" fmla="*/ 0 h 1394766"/>
              <a:gd name="connsiteX2" fmla="*/ 695429 w 2106217"/>
              <a:gd name="connsiteY2" fmla="*/ 699337 h 1394766"/>
              <a:gd name="connsiteX3" fmla="*/ 2106217 w 2106217"/>
              <a:gd name="connsiteY3" fmla="*/ 699337 h 1394766"/>
              <a:gd name="connsiteX4" fmla="*/ 2106217 w 2106217"/>
              <a:gd name="connsiteY4" fmla="*/ 1394766 h 1394766"/>
              <a:gd name="connsiteX5" fmla="*/ 0 w 2106217"/>
              <a:gd name="connsiteY5" fmla="*/ 1394766 h 1394766"/>
              <a:gd name="connsiteX6" fmla="*/ 0 w 2106217"/>
              <a:gd name="connsiteY6" fmla="*/ 3908 h 1394766"/>
              <a:gd name="connsiteX0" fmla="*/ 0 w 2106217"/>
              <a:gd name="connsiteY0" fmla="*/ 3908 h 1394766"/>
              <a:gd name="connsiteX1" fmla="*/ 1652815 w 2106217"/>
              <a:gd name="connsiteY1" fmla="*/ 0 h 1394766"/>
              <a:gd name="connsiteX2" fmla="*/ 1648908 w 2106217"/>
              <a:gd name="connsiteY2" fmla="*/ 429707 h 1394766"/>
              <a:gd name="connsiteX3" fmla="*/ 2106217 w 2106217"/>
              <a:gd name="connsiteY3" fmla="*/ 699337 h 1394766"/>
              <a:gd name="connsiteX4" fmla="*/ 2106217 w 2106217"/>
              <a:gd name="connsiteY4" fmla="*/ 1394766 h 1394766"/>
              <a:gd name="connsiteX5" fmla="*/ 0 w 2106217"/>
              <a:gd name="connsiteY5" fmla="*/ 1394766 h 1394766"/>
              <a:gd name="connsiteX6" fmla="*/ 0 w 2106217"/>
              <a:gd name="connsiteY6" fmla="*/ 3908 h 1394766"/>
              <a:gd name="connsiteX0" fmla="*/ 0 w 2106217"/>
              <a:gd name="connsiteY0" fmla="*/ 3908 h 1394766"/>
              <a:gd name="connsiteX1" fmla="*/ 1652815 w 2106217"/>
              <a:gd name="connsiteY1" fmla="*/ 0 h 1394766"/>
              <a:gd name="connsiteX2" fmla="*/ 1648908 w 2106217"/>
              <a:gd name="connsiteY2" fmla="*/ 429707 h 1394766"/>
              <a:gd name="connsiteX3" fmla="*/ 2098403 w 2106217"/>
              <a:gd name="connsiteY3" fmla="*/ 453152 h 1394766"/>
              <a:gd name="connsiteX4" fmla="*/ 2106217 w 2106217"/>
              <a:gd name="connsiteY4" fmla="*/ 1394766 h 1394766"/>
              <a:gd name="connsiteX5" fmla="*/ 0 w 2106217"/>
              <a:gd name="connsiteY5" fmla="*/ 1394766 h 1394766"/>
              <a:gd name="connsiteX6" fmla="*/ 0 w 2106217"/>
              <a:gd name="connsiteY6" fmla="*/ 3908 h 1394766"/>
              <a:gd name="connsiteX0" fmla="*/ 0 w 2106217"/>
              <a:gd name="connsiteY0" fmla="*/ 3908 h 1394766"/>
              <a:gd name="connsiteX1" fmla="*/ 1652815 w 2106217"/>
              <a:gd name="connsiteY1" fmla="*/ 0 h 1394766"/>
              <a:gd name="connsiteX2" fmla="*/ 1656726 w 2106217"/>
              <a:gd name="connsiteY2" fmla="*/ 449246 h 1394766"/>
              <a:gd name="connsiteX3" fmla="*/ 2098403 w 2106217"/>
              <a:gd name="connsiteY3" fmla="*/ 453152 h 1394766"/>
              <a:gd name="connsiteX4" fmla="*/ 2106217 w 2106217"/>
              <a:gd name="connsiteY4" fmla="*/ 1394766 h 1394766"/>
              <a:gd name="connsiteX5" fmla="*/ 0 w 2106217"/>
              <a:gd name="connsiteY5" fmla="*/ 1394766 h 1394766"/>
              <a:gd name="connsiteX6" fmla="*/ 0 w 2106217"/>
              <a:gd name="connsiteY6" fmla="*/ 3908 h 139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6217" h="1394766">
                <a:moveTo>
                  <a:pt x="0" y="3908"/>
                </a:moveTo>
                <a:lnTo>
                  <a:pt x="1652815" y="0"/>
                </a:lnTo>
                <a:cubicBezTo>
                  <a:pt x="1651513" y="143236"/>
                  <a:pt x="1658028" y="306010"/>
                  <a:pt x="1656726" y="449246"/>
                </a:cubicBezTo>
                <a:lnTo>
                  <a:pt x="2098403" y="453152"/>
                </a:lnTo>
                <a:cubicBezTo>
                  <a:pt x="2101008" y="767023"/>
                  <a:pt x="2103612" y="1080895"/>
                  <a:pt x="2106217" y="1394766"/>
                </a:cubicBezTo>
                <a:lnTo>
                  <a:pt x="0" y="1394766"/>
                </a:lnTo>
                <a:lnTo>
                  <a:pt x="0" y="3908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7248520" y="1312543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614</a:t>
            </a:r>
            <a:endParaRPr lang="en-GB" sz="32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34" grpId="0"/>
      <p:bldP spid="35" grpId="0" animBg="1"/>
      <p:bldP spid="35" grpId="1" animBg="1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1C7B82B5-B3AD-3445-B1E4-114020DF5B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8601739"/>
                  </p:ext>
                </p:extLst>
              </p:nvPr>
            </p:nvGraphicFramePr>
            <p:xfrm>
              <a:off x="575146" y="1435089"/>
              <a:ext cx="5186622" cy="392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6172">
                      <a:extLst>
                        <a:ext uri="{9D8B030D-6E8A-4147-A177-3AD203B41FA5}">
                          <a16:colId xmlns:a16="http://schemas.microsoft.com/office/drawing/2014/main" val="1945284546"/>
                        </a:ext>
                      </a:extLst>
                    </a:gridCol>
                    <a:gridCol w="1500150">
                      <a:extLst>
                        <a:ext uri="{9D8B030D-6E8A-4147-A177-3AD203B41FA5}">
                          <a16:colId xmlns:a16="http://schemas.microsoft.com/office/drawing/2014/main" val="1980959579"/>
                        </a:ext>
                      </a:extLst>
                    </a:gridCol>
                    <a:gridCol w="1500150">
                      <a:extLst>
                        <a:ext uri="{9D8B030D-6E8A-4147-A177-3AD203B41FA5}">
                          <a16:colId xmlns:a16="http://schemas.microsoft.com/office/drawing/2014/main" val="19850668"/>
                        </a:ext>
                      </a:extLst>
                    </a:gridCol>
                    <a:gridCol w="1500150">
                      <a:extLst>
                        <a:ext uri="{9D8B030D-6E8A-4147-A177-3AD203B41FA5}">
                          <a16:colId xmlns:a16="http://schemas.microsoft.com/office/drawing/2014/main" val="3661368022"/>
                        </a:ext>
                      </a:extLst>
                    </a:gridCol>
                  </a:tblGrid>
                  <a:tr h="501073">
                    <a:tc>
                      <a:txBody>
                        <a:bodyPr/>
                        <a:lstStyle/>
                        <a:p>
                          <a:pPr algn="ctr"/>
                          <a:endParaRPr lang="en-GB" sz="31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Hundreds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Tens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Ones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5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7112008"/>
                      </a:ext>
                    </a:extLst>
                  </a:tr>
                  <a:tr h="1332000">
                    <a:tc>
                      <a:txBody>
                        <a:bodyPr/>
                        <a:lstStyle/>
                        <a:p>
                          <a:pPr algn="ctr"/>
                          <a:endParaRPr lang="en-GB" sz="31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24221402"/>
                      </a:ext>
                    </a:extLst>
                  </a:tr>
                  <a:tr h="1332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GB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GB" sz="4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5240259"/>
                      </a:ext>
                    </a:extLst>
                  </a:tr>
                  <a:tr h="565781"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2495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1C7B82B5-B3AD-3445-B1E4-114020DF5B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8601739"/>
                  </p:ext>
                </p:extLst>
              </p:nvPr>
            </p:nvGraphicFramePr>
            <p:xfrm>
              <a:off x="575146" y="1435089"/>
              <a:ext cx="5186622" cy="392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6172">
                      <a:extLst>
                        <a:ext uri="{9D8B030D-6E8A-4147-A177-3AD203B41FA5}">
                          <a16:colId xmlns:a16="http://schemas.microsoft.com/office/drawing/2014/main" val="1945284546"/>
                        </a:ext>
                      </a:extLst>
                    </a:gridCol>
                    <a:gridCol w="1500150">
                      <a:extLst>
                        <a:ext uri="{9D8B030D-6E8A-4147-A177-3AD203B41FA5}">
                          <a16:colId xmlns:a16="http://schemas.microsoft.com/office/drawing/2014/main" val="1980959579"/>
                        </a:ext>
                      </a:extLst>
                    </a:gridCol>
                    <a:gridCol w="1500150">
                      <a:extLst>
                        <a:ext uri="{9D8B030D-6E8A-4147-A177-3AD203B41FA5}">
                          <a16:colId xmlns:a16="http://schemas.microsoft.com/office/drawing/2014/main" val="19850668"/>
                        </a:ext>
                      </a:extLst>
                    </a:gridCol>
                    <a:gridCol w="1500150">
                      <a:extLst>
                        <a:ext uri="{9D8B030D-6E8A-4147-A177-3AD203B41FA5}">
                          <a16:colId xmlns:a16="http://schemas.microsoft.com/office/drawing/2014/main" val="3661368022"/>
                        </a:ext>
                      </a:extLst>
                    </a:gridCol>
                  </a:tblGrid>
                  <a:tr h="590060">
                    <a:tc>
                      <a:txBody>
                        <a:bodyPr/>
                        <a:lstStyle/>
                        <a:p>
                          <a:pPr algn="ctr"/>
                          <a:endParaRPr lang="en-GB" sz="31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Hundreds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Tens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Ones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5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7112008"/>
                      </a:ext>
                    </a:extLst>
                  </a:tr>
                  <a:tr h="1332000">
                    <a:tc>
                      <a:txBody>
                        <a:bodyPr/>
                        <a:lstStyle/>
                        <a:p>
                          <a:pPr algn="ctr"/>
                          <a:endParaRPr lang="en-GB" sz="31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24221402"/>
                      </a:ext>
                    </a:extLst>
                  </a:tr>
                  <a:tr h="133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145205" r="-657522" b="-520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5240259"/>
                      </a:ext>
                    </a:extLst>
                  </a:tr>
                  <a:tr h="666260"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249537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917" y="2045858"/>
            <a:ext cx="484363" cy="4724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666" y="2035919"/>
            <a:ext cx="484363" cy="4724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01" y="2035919"/>
            <a:ext cx="484363" cy="472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337" y="2035919"/>
            <a:ext cx="484363" cy="472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118" y="3384242"/>
            <a:ext cx="484363" cy="472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11" y="3384242"/>
            <a:ext cx="484363" cy="472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493" y="3384242"/>
            <a:ext cx="484363" cy="4724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78440" y="4692240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latin typeface="Calibri" panose="020F0502020204030204" pitchFamily="34" charset="0"/>
              </a:rPr>
              <a:t>0</a:t>
            </a:r>
            <a:endParaRPr lang="en-GB" sz="3600" dirty="0"/>
          </a:p>
        </p:txBody>
      </p:sp>
      <p:sp>
        <p:nvSpPr>
          <p:cNvPr id="10" name="Rectangle 9"/>
          <p:cNvSpPr/>
          <p:nvPr/>
        </p:nvSpPr>
        <p:spPr>
          <a:xfrm>
            <a:off x="1431888" y="4692241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latin typeface="Calibri" panose="020F0502020204030204" pitchFamily="34" charset="0"/>
              </a:rPr>
              <a:t>6</a:t>
            </a:r>
            <a:endParaRPr lang="en-GB" sz="3600" dirty="0"/>
          </a:p>
        </p:txBody>
      </p:sp>
      <p:sp>
        <p:nvSpPr>
          <p:cNvPr id="11" name="Rectangle 10"/>
          <p:cNvSpPr/>
          <p:nvPr/>
        </p:nvSpPr>
        <p:spPr>
          <a:xfrm>
            <a:off x="4512637" y="4692239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latin typeface="Calibri" panose="020F0502020204030204" pitchFamily="34" charset="0"/>
              </a:rPr>
              <a:t>3</a:t>
            </a:r>
            <a:endParaRPr lang="en-GB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917" y="3394181"/>
            <a:ext cx="484363" cy="4724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75" y="3394823"/>
            <a:ext cx="484363" cy="4724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216" y="3394823"/>
            <a:ext cx="484363" cy="4724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030" y="5375384"/>
            <a:ext cx="484362" cy="4724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92" y="2045858"/>
            <a:ext cx="484363" cy="4724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33" y="2045858"/>
            <a:ext cx="484363" cy="4724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00" y="2455292"/>
            <a:ext cx="484363" cy="4724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75" y="2455292"/>
            <a:ext cx="484363" cy="4724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75" y="3384242"/>
            <a:ext cx="484363" cy="4724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10" y="3384242"/>
            <a:ext cx="484363" cy="4724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628" y="3811321"/>
            <a:ext cx="484363" cy="47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86" y="3811963"/>
            <a:ext cx="484363" cy="4724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27" y="3811963"/>
            <a:ext cx="484363" cy="4724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00" y="4227177"/>
            <a:ext cx="484363" cy="4724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75" y="4227819"/>
            <a:ext cx="484363" cy="47243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08" y="2035919"/>
            <a:ext cx="484363" cy="4724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101" y="2035919"/>
            <a:ext cx="484363" cy="47243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283" y="2035919"/>
            <a:ext cx="484363" cy="4724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948" y="2445353"/>
            <a:ext cx="484363" cy="47243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141" y="2445353"/>
            <a:ext cx="484363" cy="4724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323" y="2445353"/>
            <a:ext cx="484363" cy="472432"/>
          </a:xfrm>
          <a:prstGeom prst="rect">
            <a:avLst/>
          </a:prstGeom>
        </p:spPr>
      </p:pic>
      <p:sp>
        <p:nvSpPr>
          <p:cNvPr id="33" name="L-Shape 14"/>
          <p:cNvSpPr/>
          <p:nvPr/>
        </p:nvSpPr>
        <p:spPr>
          <a:xfrm rot="5400000">
            <a:off x="3917216" y="2455956"/>
            <a:ext cx="2198588" cy="1390858"/>
          </a:xfrm>
          <a:custGeom>
            <a:avLst/>
            <a:gdLst>
              <a:gd name="connsiteX0" fmla="*/ 0 w 2106217"/>
              <a:gd name="connsiteY0" fmla="*/ 0 h 1390858"/>
              <a:gd name="connsiteX1" fmla="*/ 695429 w 2106217"/>
              <a:gd name="connsiteY1" fmla="*/ 0 h 1390858"/>
              <a:gd name="connsiteX2" fmla="*/ 695429 w 2106217"/>
              <a:gd name="connsiteY2" fmla="*/ 695429 h 1390858"/>
              <a:gd name="connsiteX3" fmla="*/ 2106217 w 2106217"/>
              <a:gd name="connsiteY3" fmla="*/ 695429 h 1390858"/>
              <a:gd name="connsiteX4" fmla="*/ 2106217 w 2106217"/>
              <a:gd name="connsiteY4" fmla="*/ 1390858 h 1390858"/>
              <a:gd name="connsiteX5" fmla="*/ 0 w 2106217"/>
              <a:gd name="connsiteY5" fmla="*/ 1390858 h 1390858"/>
              <a:gd name="connsiteX6" fmla="*/ 0 w 2106217"/>
              <a:gd name="connsiteY6" fmla="*/ 0 h 1390858"/>
              <a:gd name="connsiteX0" fmla="*/ 0 w 2106217"/>
              <a:gd name="connsiteY0" fmla="*/ 3908 h 1394766"/>
              <a:gd name="connsiteX1" fmla="*/ 1652815 w 2106217"/>
              <a:gd name="connsiteY1" fmla="*/ 0 h 1394766"/>
              <a:gd name="connsiteX2" fmla="*/ 695429 w 2106217"/>
              <a:gd name="connsiteY2" fmla="*/ 699337 h 1394766"/>
              <a:gd name="connsiteX3" fmla="*/ 2106217 w 2106217"/>
              <a:gd name="connsiteY3" fmla="*/ 699337 h 1394766"/>
              <a:gd name="connsiteX4" fmla="*/ 2106217 w 2106217"/>
              <a:gd name="connsiteY4" fmla="*/ 1394766 h 1394766"/>
              <a:gd name="connsiteX5" fmla="*/ 0 w 2106217"/>
              <a:gd name="connsiteY5" fmla="*/ 1394766 h 1394766"/>
              <a:gd name="connsiteX6" fmla="*/ 0 w 2106217"/>
              <a:gd name="connsiteY6" fmla="*/ 3908 h 1394766"/>
              <a:gd name="connsiteX0" fmla="*/ 0 w 2106217"/>
              <a:gd name="connsiteY0" fmla="*/ 3908 h 1394766"/>
              <a:gd name="connsiteX1" fmla="*/ 1652815 w 2106217"/>
              <a:gd name="connsiteY1" fmla="*/ 0 h 1394766"/>
              <a:gd name="connsiteX2" fmla="*/ 1648908 w 2106217"/>
              <a:gd name="connsiteY2" fmla="*/ 429707 h 1394766"/>
              <a:gd name="connsiteX3" fmla="*/ 2106217 w 2106217"/>
              <a:gd name="connsiteY3" fmla="*/ 699337 h 1394766"/>
              <a:gd name="connsiteX4" fmla="*/ 2106217 w 2106217"/>
              <a:gd name="connsiteY4" fmla="*/ 1394766 h 1394766"/>
              <a:gd name="connsiteX5" fmla="*/ 0 w 2106217"/>
              <a:gd name="connsiteY5" fmla="*/ 1394766 h 1394766"/>
              <a:gd name="connsiteX6" fmla="*/ 0 w 2106217"/>
              <a:gd name="connsiteY6" fmla="*/ 3908 h 1394766"/>
              <a:gd name="connsiteX0" fmla="*/ 0 w 2106217"/>
              <a:gd name="connsiteY0" fmla="*/ 3908 h 1394766"/>
              <a:gd name="connsiteX1" fmla="*/ 1652815 w 2106217"/>
              <a:gd name="connsiteY1" fmla="*/ 0 h 1394766"/>
              <a:gd name="connsiteX2" fmla="*/ 1648908 w 2106217"/>
              <a:gd name="connsiteY2" fmla="*/ 429707 h 1394766"/>
              <a:gd name="connsiteX3" fmla="*/ 2098403 w 2106217"/>
              <a:gd name="connsiteY3" fmla="*/ 453152 h 1394766"/>
              <a:gd name="connsiteX4" fmla="*/ 2106217 w 2106217"/>
              <a:gd name="connsiteY4" fmla="*/ 1394766 h 1394766"/>
              <a:gd name="connsiteX5" fmla="*/ 0 w 2106217"/>
              <a:gd name="connsiteY5" fmla="*/ 1394766 h 1394766"/>
              <a:gd name="connsiteX6" fmla="*/ 0 w 2106217"/>
              <a:gd name="connsiteY6" fmla="*/ 3908 h 1394766"/>
              <a:gd name="connsiteX0" fmla="*/ 0 w 2106217"/>
              <a:gd name="connsiteY0" fmla="*/ 3908 h 1394766"/>
              <a:gd name="connsiteX1" fmla="*/ 1652815 w 2106217"/>
              <a:gd name="connsiteY1" fmla="*/ 0 h 1394766"/>
              <a:gd name="connsiteX2" fmla="*/ 1656726 w 2106217"/>
              <a:gd name="connsiteY2" fmla="*/ 449246 h 1394766"/>
              <a:gd name="connsiteX3" fmla="*/ 2098403 w 2106217"/>
              <a:gd name="connsiteY3" fmla="*/ 453152 h 1394766"/>
              <a:gd name="connsiteX4" fmla="*/ 2106217 w 2106217"/>
              <a:gd name="connsiteY4" fmla="*/ 1394766 h 1394766"/>
              <a:gd name="connsiteX5" fmla="*/ 0 w 2106217"/>
              <a:gd name="connsiteY5" fmla="*/ 1394766 h 1394766"/>
              <a:gd name="connsiteX6" fmla="*/ 0 w 2106217"/>
              <a:gd name="connsiteY6" fmla="*/ 3908 h 1394766"/>
              <a:gd name="connsiteX0" fmla="*/ 0 w 2106217"/>
              <a:gd name="connsiteY0" fmla="*/ 3908 h 1394766"/>
              <a:gd name="connsiteX1" fmla="*/ 1652815 w 2106217"/>
              <a:gd name="connsiteY1" fmla="*/ 0 h 1394766"/>
              <a:gd name="connsiteX2" fmla="*/ 1585449 w 2106217"/>
              <a:gd name="connsiteY2" fmla="*/ 461687 h 1394766"/>
              <a:gd name="connsiteX3" fmla="*/ 2098403 w 2106217"/>
              <a:gd name="connsiteY3" fmla="*/ 453152 h 1394766"/>
              <a:gd name="connsiteX4" fmla="*/ 2106217 w 2106217"/>
              <a:gd name="connsiteY4" fmla="*/ 1394766 h 1394766"/>
              <a:gd name="connsiteX5" fmla="*/ 0 w 2106217"/>
              <a:gd name="connsiteY5" fmla="*/ 1394766 h 1394766"/>
              <a:gd name="connsiteX6" fmla="*/ 0 w 2106217"/>
              <a:gd name="connsiteY6" fmla="*/ 3908 h 1394766"/>
              <a:gd name="connsiteX0" fmla="*/ 0 w 2106217"/>
              <a:gd name="connsiteY0" fmla="*/ 3909 h 1394767"/>
              <a:gd name="connsiteX1" fmla="*/ 1588666 w 2106217"/>
              <a:gd name="connsiteY1" fmla="*/ 0 h 1394767"/>
              <a:gd name="connsiteX2" fmla="*/ 1585449 w 2106217"/>
              <a:gd name="connsiteY2" fmla="*/ 461688 h 1394767"/>
              <a:gd name="connsiteX3" fmla="*/ 2098403 w 2106217"/>
              <a:gd name="connsiteY3" fmla="*/ 453153 h 1394767"/>
              <a:gd name="connsiteX4" fmla="*/ 2106217 w 2106217"/>
              <a:gd name="connsiteY4" fmla="*/ 1394767 h 1394767"/>
              <a:gd name="connsiteX5" fmla="*/ 0 w 2106217"/>
              <a:gd name="connsiteY5" fmla="*/ 1394767 h 1394767"/>
              <a:gd name="connsiteX6" fmla="*/ 0 w 2106217"/>
              <a:gd name="connsiteY6" fmla="*/ 3909 h 1394767"/>
              <a:gd name="connsiteX0" fmla="*/ 0 w 2106217"/>
              <a:gd name="connsiteY0" fmla="*/ 3909 h 1394767"/>
              <a:gd name="connsiteX1" fmla="*/ 1588666 w 2106217"/>
              <a:gd name="connsiteY1" fmla="*/ 0 h 1394767"/>
              <a:gd name="connsiteX2" fmla="*/ 1585449 w 2106217"/>
              <a:gd name="connsiteY2" fmla="*/ 461688 h 1394767"/>
              <a:gd name="connsiteX3" fmla="*/ 2098403 w 2106217"/>
              <a:gd name="connsiteY3" fmla="*/ 465594 h 1394767"/>
              <a:gd name="connsiteX4" fmla="*/ 2106217 w 2106217"/>
              <a:gd name="connsiteY4" fmla="*/ 1394767 h 1394767"/>
              <a:gd name="connsiteX5" fmla="*/ 0 w 2106217"/>
              <a:gd name="connsiteY5" fmla="*/ 1394767 h 1394767"/>
              <a:gd name="connsiteX6" fmla="*/ 0 w 2106217"/>
              <a:gd name="connsiteY6" fmla="*/ 3909 h 1394767"/>
              <a:gd name="connsiteX0" fmla="*/ 0 w 2106217"/>
              <a:gd name="connsiteY0" fmla="*/ 3909 h 1394767"/>
              <a:gd name="connsiteX1" fmla="*/ 1588666 w 2106217"/>
              <a:gd name="connsiteY1" fmla="*/ 0 h 1394767"/>
              <a:gd name="connsiteX2" fmla="*/ 1585449 w 2106217"/>
              <a:gd name="connsiteY2" fmla="*/ 461688 h 1394767"/>
              <a:gd name="connsiteX3" fmla="*/ 2098403 w 2106217"/>
              <a:gd name="connsiteY3" fmla="*/ 936648 h 1394767"/>
              <a:gd name="connsiteX4" fmla="*/ 2106217 w 2106217"/>
              <a:gd name="connsiteY4" fmla="*/ 1394767 h 1394767"/>
              <a:gd name="connsiteX5" fmla="*/ 0 w 2106217"/>
              <a:gd name="connsiteY5" fmla="*/ 1394767 h 1394767"/>
              <a:gd name="connsiteX6" fmla="*/ 0 w 2106217"/>
              <a:gd name="connsiteY6" fmla="*/ 3909 h 1394767"/>
              <a:gd name="connsiteX0" fmla="*/ 0 w 2106217"/>
              <a:gd name="connsiteY0" fmla="*/ 3909 h 1394767"/>
              <a:gd name="connsiteX1" fmla="*/ 1588666 w 2106217"/>
              <a:gd name="connsiteY1" fmla="*/ 0 h 1394767"/>
              <a:gd name="connsiteX2" fmla="*/ 1610852 w 2106217"/>
              <a:gd name="connsiteY2" fmla="*/ 916117 h 1394767"/>
              <a:gd name="connsiteX3" fmla="*/ 2098403 w 2106217"/>
              <a:gd name="connsiteY3" fmla="*/ 936648 h 1394767"/>
              <a:gd name="connsiteX4" fmla="*/ 2106217 w 2106217"/>
              <a:gd name="connsiteY4" fmla="*/ 1394767 h 1394767"/>
              <a:gd name="connsiteX5" fmla="*/ 0 w 2106217"/>
              <a:gd name="connsiteY5" fmla="*/ 1394767 h 1394767"/>
              <a:gd name="connsiteX6" fmla="*/ 0 w 2106217"/>
              <a:gd name="connsiteY6" fmla="*/ 3909 h 1394767"/>
              <a:gd name="connsiteX0" fmla="*/ 0 w 2106217"/>
              <a:gd name="connsiteY0" fmla="*/ 3909 h 1394767"/>
              <a:gd name="connsiteX1" fmla="*/ 1588666 w 2106217"/>
              <a:gd name="connsiteY1" fmla="*/ 0 h 1394767"/>
              <a:gd name="connsiteX2" fmla="*/ 1610852 w 2106217"/>
              <a:gd name="connsiteY2" fmla="*/ 916117 h 1394767"/>
              <a:gd name="connsiteX3" fmla="*/ 2104754 w 2106217"/>
              <a:gd name="connsiteY3" fmla="*/ 925564 h 1394767"/>
              <a:gd name="connsiteX4" fmla="*/ 2106217 w 2106217"/>
              <a:gd name="connsiteY4" fmla="*/ 1394767 h 1394767"/>
              <a:gd name="connsiteX5" fmla="*/ 0 w 2106217"/>
              <a:gd name="connsiteY5" fmla="*/ 1394767 h 1394767"/>
              <a:gd name="connsiteX6" fmla="*/ 0 w 2106217"/>
              <a:gd name="connsiteY6" fmla="*/ 3909 h 1394767"/>
              <a:gd name="connsiteX0" fmla="*/ 0 w 2106217"/>
              <a:gd name="connsiteY0" fmla="*/ 3909 h 1394767"/>
              <a:gd name="connsiteX1" fmla="*/ 1588666 w 2106217"/>
              <a:gd name="connsiteY1" fmla="*/ 0 h 1394767"/>
              <a:gd name="connsiteX2" fmla="*/ 1585450 w 2106217"/>
              <a:gd name="connsiteY2" fmla="*/ 927201 h 1394767"/>
              <a:gd name="connsiteX3" fmla="*/ 2104754 w 2106217"/>
              <a:gd name="connsiteY3" fmla="*/ 925564 h 1394767"/>
              <a:gd name="connsiteX4" fmla="*/ 2106217 w 2106217"/>
              <a:gd name="connsiteY4" fmla="*/ 1394767 h 1394767"/>
              <a:gd name="connsiteX5" fmla="*/ 0 w 2106217"/>
              <a:gd name="connsiteY5" fmla="*/ 1394767 h 1394767"/>
              <a:gd name="connsiteX6" fmla="*/ 0 w 2106217"/>
              <a:gd name="connsiteY6" fmla="*/ 3909 h 1394767"/>
              <a:gd name="connsiteX0" fmla="*/ 0 w 2106217"/>
              <a:gd name="connsiteY0" fmla="*/ 3909 h 1394767"/>
              <a:gd name="connsiteX1" fmla="*/ 1588666 w 2106217"/>
              <a:gd name="connsiteY1" fmla="*/ 0 h 1394767"/>
              <a:gd name="connsiteX2" fmla="*/ 1591801 w 2106217"/>
              <a:gd name="connsiteY2" fmla="*/ 927201 h 1394767"/>
              <a:gd name="connsiteX3" fmla="*/ 2104754 w 2106217"/>
              <a:gd name="connsiteY3" fmla="*/ 925564 h 1394767"/>
              <a:gd name="connsiteX4" fmla="*/ 2106217 w 2106217"/>
              <a:gd name="connsiteY4" fmla="*/ 1394767 h 1394767"/>
              <a:gd name="connsiteX5" fmla="*/ 0 w 2106217"/>
              <a:gd name="connsiteY5" fmla="*/ 1394767 h 1394767"/>
              <a:gd name="connsiteX6" fmla="*/ 0 w 2106217"/>
              <a:gd name="connsiteY6" fmla="*/ 3909 h 1394767"/>
              <a:gd name="connsiteX0" fmla="*/ 0 w 2106217"/>
              <a:gd name="connsiteY0" fmla="*/ 3909 h 1394767"/>
              <a:gd name="connsiteX1" fmla="*/ 1588666 w 2106217"/>
              <a:gd name="connsiteY1" fmla="*/ 0 h 1394767"/>
              <a:gd name="connsiteX2" fmla="*/ 1591801 w 2106217"/>
              <a:gd name="connsiteY2" fmla="*/ 927201 h 1394767"/>
              <a:gd name="connsiteX3" fmla="*/ 2104757 w 2106217"/>
              <a:gd name="connsiteY3" fmla="*/ 481427 h 1394767"/>
              <a:gd name="connsiteX4" fmla="*/ 2106217 w 2106217"/>
              <a:gd name="connsiteY4" fmla="*/ 1394767 h 1394767"/>
              <a:gd name="connsiteX5" fmla="*/ 0 w 2106217"/>
              <a:gd name="connsiteY5" fmla="*/ 1394767 h 1394767"/>
              <a:gd name="connsiteX6" fmla="*/ 0 w 2106217"/>
              <a:gd name="connsiteY6" fmla="*/ 3909 h 1394767"/>
              <a:gd name="connsiteX0" fmla="*/ 0 w 2106217"/>
              <a:gd name="connsiteY0" fmla="*/ 3909 h 1394767"/>
              <a:gd name="connsiteX1" fmla="*/ 1588666 w 2106217"/>
              <a:gd name="connsiteY1" fmla="*/ 0 h 1394767"/>
              <a:gd name="connsiteX2" fmla="*/ 1604318 w 2106217"/>
              <a:gd name="connsiteY2" fmla="*/ 470001 h 1394767"/>
              <a:gd name="connsiteX3" fmla="*/ 2104757 w 2106217"/>
              <a:gd name="connsiteY3" fmla="*/ 481427 h 1394767"/>
              <a:gd name="connsiteX4" fmla="*/ 2106217 w 2106217"/>
              <a:gd name="connsiteY4" fmla="*/ 1394767 h 1394767"/>
              <a:gd name="connsiteX5" fmla="*/ 0 w 2106217"/>
              <a:gd name="connsiteY5" fmla="*/ 1394767 h 1394767"/>
              <a:gd name="connsiteX6" fmla="*/ 0 w 2106217"/>
              <a:gd name="connsiteY6" fmla="*/ 3909 h 1394767"/>
              <a:gd name="connsiteX0" fmla="*/ 0 w 2106217"/>
              <a:gd name="connsiteY0" fmla="*/ 3909 h 1394767"/>
              <a:gd name="connsiteX1" fmla="*/ 1588666 w 2106217"/>
              <a:gd name="connsiteY1" fmla="*/ 0 h 1394767"/>
              <a:gd name="connsiteX2" fmla="*/ 1704433 w 2106217"/>
              <a:gd name="connsiteY2" fmla="*/ 483064 h 1394767"/>
              <a:gd name="connsiteX3" fmla="*/ 2104757 w 2106217"/>
              <a:gd name="connsiteY3" fmla="*/ 481427 h 1394767"/>
              <a:gd name="connsiteX4" fmla="*/ 2106217 w 2106217"/>
              <a:gd name="connsiteY4" fmla="*/ 1394767 h 1394767"/>
              <a:gd name="connsiteX5" fmla="*/ 0 w 2106217"/>
              <a:gd name="connsiteY5" fmla="*/ 1394767 h 1394767"/>
              <a:gd name="connsiteX6" fmla="*/ 0 w 2106217"/>
              <a:gd name="connsiteY6" fmla="*/ 3909 h 1394767"/>
              <a:gd name="connsiteX0" fmla="*/ 0 w 2106217"/>
              <a:gd name="connsiteY0" fmla="*/ 0 h 1390858"/>
              <a:gd name="connsiteX1" fmla="*/ 1713808 w 2106217"/>
              <a:gd name="connsiteY1" fmla="*/ 9153 h 1390858"/>
              <a:gd name="connsiteX2" fmla="*/ 1704433 w 2106217"/>
              <a:gd name="connsiteY2" fmla="*/ 479155 h 1390858"/>
              <a:gd name="connsiteX3" fmla="*/ 2104757 w 2106217"/>
              <a:gd name="connsiteY3" fmla="*/ 477518 h 1390858"/>
              <a:gd name="connsiteX4" fmla="*/ 2106217 w 2106217"/>
              <a:gd name="connsiteY4" fmla="*/ 1390858 h 1390858"/>
              <a:gd name="connsiteX5" fmla="*/ 0 w 2106217"/>
              <a:gd name="connsiteY5" fmla="*/ 1390858 h 1390858"/>
              <a:gd name="connsiteX6" fmla="*/ 0 w 2106217"/>
              <a:gd name="connsiteY6" fmla="*/ 0 h 1390858"/>
              <a:gd name="connsiteX0" fmla="*/ 0 w 2106217"/>
              <a:gd name="connsiteY0" fmla="*/ 0 h 1390858"/>
              <a:gd name="connsiteX1" fmla="*/ 1713808 w 2106217"/>
              <a:gd name="connsiteY1" fmla="*/ 9153 h 1390858"/>
              <a:gd name="connsiteX2" fmla="*/ 1721609 w 2106217"/>
              <a:gd name="connsiteY2" fmla="*/ 485132 h 1390858"/>
              <a:gd name="connsiteX3" fmla="*/ 2104757 w 2106217"/>
              <a:gd name="connsiteY3" fmla="*/ 477518 h 1390858"/>
              <a:gd name="connsiteX4" fmla="*/ 2106217 w 2106217"/>
              <a:gd name="connsiteY4" fmla="*/ 1390858 h 1390858"/>
              <a:gd name="connsiteX5" fmla="*/ 0 w 2106217"/>
              <a:gd name="connsiteY5" fmla="*/ 1390858 h 1390858"/>
              <a:gd name="connsiteX6" fmla="*/ 0 w 2106217"/>
              <a:gd name="connsiteY6" fmla="*/ 0 h 1390858"/>
              <a:gd name="connsiteX0" fmla="*/ 0 w 2106217"/>
              <a:gd name="connsiteY0" fmla="*/ 0 h 1390858"/>
              <a:gd name="connsiteX1" fmla="*/ 1725258 w 2106217"/>
              <a:gd name="connsiteY1" fmla="*/ 9153 h 1390858"/>
              <a:gd name="connsiteX2" fmla="*/ 1721609 w 2106217"/>
              <a:gd name="connsiteY2" fmla="*/ 485132 h 1390858"/>
              <a:gd name="connsiteX3" fmla="*/ 2104757 w 2106217"/>
              <a:gd name="connsiteY3" fmla="*/ 477518 h 1390858"/>
              <a:gd name="connsiteX4" fmla="*/ 2106217 w 2106217"/>
              <a:gd name="connsiteY4" fmla="*/ 1390858 h 1390858"/>
              <a:gd name="connsiteX5" fmla="*/ 0 w 2106217"/>
              <a:gd name="connsiteY5" fmla="*/ 1390858 h 1390858"/>
              <a:gd name="connsiteX6" fmla="*/ 0 w 2106217"/>
              <a:gd name="connsiteY6" fmla="*/ 0 h 1390858"/>
              <a:gd name="connsiteX0" fmla="*/ 0 w 2106217"/>
              <a:gd name="connsiteY0" fmla="*/ 0 h 1390858"/>
              <a:gd name="connsiteX1" fmla="*/ 1725258 w 2106217"/>
              <a:gd name="connsiteY1" fmla="*/ 9153 h 1390858"/>
              <a:gd name="connsiteX2" fmla="*/ 1727335 w 2106217"/>
              <a:gd name="connsiteY2" fmla="*/ 473180 h 1390858"/>
              <a:gd name="connsiteX3" fmla="*/ 2104757 w 2106217"/>
              <a:gd name="connsiteY3" fmla="*/ 477518 h 1390858"/>
              <a:gd name="connsiteX4" fmla="*/ 2106217 w 2106217"/>
              <a:gd name="connsiteY4" fmla="*/ 1390858 h 1390858"/>
              <a:gd name="connsiteX5" fmla="*/ 0 w 2106217"/>
              <a:gd name="connsiteY5" fmla="*/ 1390858 h 1390858"/>
              <a:gd name="connsiteX6" fmla="*/ 0 w 2106217"/>
              <a:gd name="connsiteY6" fmla="*/ 0 h 139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6217" h="1390858">
                <a:moveTo>
                  <a:pt x="0" y="0"/>
                </a:moveTo>
                <a:lnTo>
                  <a:pt x="1725258" y="9153"/>
                </a:lnTo>
                <a:cubicBezTo>
                  <a:pt x="1723956" y="152389"/>
                  <a:pt x="1728637" y="329944"/>
                  <a:pt x="1727335" y="473180"/>
                </a:cubicBezTo>
                <a:lnTo>
                  <a:pt x="2104757" y="477518"/>
                </a:lnTo>
                <a:cubicBezTo>
                  <a:pt x="2107362" y="791389"/>
                  <a:pt x="2103612" y="1076987"/>
                  <a:pt x="2106217" y="1390858"/>
                </a:cubicBezTo>
                <a:lnTo>
                  <a:pt x="0" y="1390858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860" y="5375384"/>
            <a:ext cx="484362" cy="472432"/>
          </a:xfrm>
          <a:prstGeom prst="rect">
            <a:avLst/>
          </a:prstGeom>
        </p:spPr>
      </p:pic>
      <p:sp>
        <p:nvSpPr>
          <p:cNvPr id="35" name="L-Shape 14"/>
          <p:cNvSpPr/>
          <p:nvPr/>
        </p:nvSpPr>
        <p:spPr>
          <a:xfrm rot="5400000">
            <a:off x="1619851" y="3266414"/>
            <a:ext cx="3771946" cy="139085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084823"/>
              </p:ext>
            </p:extLst>
          </p:nvPr>
        </p:nvGraphicFramePr>
        <p:xfrm>
          <a:off x="6014134" y="1439268"/>
          <a:ext cx="2149200" cy="27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400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716400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716400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400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400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en-GB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4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GB" sz="3200" dirty="0">
                        <a:latin typeface="Calibri" panose="020F0502020204030204" pitchFamily="34" charset="0"/>
                      </a:endParaRP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en-GB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  <a:endParaRPr lang="en-GB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400">
                <a:tc>
                  <a:txBody>
                    <a:bodyPr/>
                    <a:lstStyle/>
                    <a:p>
                      <a:pPr algn="ctr"/>
                      <a:endParaRPr lang="en-GB" sz="2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38" name="Rectangle 37"/>
          <p:cNvSpPr/>
          <p:nvPr/>
        </p:nvSpPr>
        <p:spPr>
          <a:xfrm>
            <a:off x="6619240" y="3539866"/>
            <a:ext cx="95307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300" dirty="0" smtClean="0">
                <a:latin typeface="Calibri" panose="020F0502020204030204" pitchFamily="34" charset="0"/>
              </a:rPr>
              <a:t>0</a:t>
            </a:r>
            <a:endParaRPr lang="en-GB" sz="3300" dirty="0"/>
          </a:p>
        </p:txBody>
      </p:sp>
      <p:sp>
        <p:nvSpPr>
          <p:cNvPr id="39" name="Rectangle 38"/>
          <p:cNvSpPr/>
          <p:nvPr/>
        </p:nvSpPr>
        <p:spPr>
          <a:xfrm>
            <a:off x="5897447" y="3539866"/>
            <a:ext cx="92967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300" dirty="0" smtClean="0">
                <a:latin typeface="Calibri" panose="020F0502020204030204" pitchFamily="34" charset="0"/>
              </a:rPr>
              <a:t>6</a:t>
            </a:r>
            <a:endParaRPr lang="en-GB" sz="3300" dirty="0"/>
          </a:p>
        </p:txBody>
      </p:sp>
      <p:sp>
        <p:nvSpPr>
          <p:cNvPr id="40" name="Rectangle 39"/>
          <p:cNvSpPr/>
          <p:nvPr/>
        </p:nvSpPr>
        <p:spPr>
          <a:xfrm>
            <a:off x="7332994" y="3539866"/>
            <a:ext cx="92967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300" dirty="0" smtClean="0">
                <a:latin typeface="Calibri" panose="020F0502020204030204" pitchFamily="34" charset="0"/>
              </a:rPr>
              <a:t>3</a:t>
            </a:r>
            <a:endParaRPr lang="en-GB" sz="3300" dirty="0"/>
          </a:p>
        </p:txBody>
      </p:sp>
      <p:sp>
        <p:nvSpPr>
          <p:cNvPr id="41" name="Rectangle 40"/>
          <p:cNvSpPr/>
          <p:nvPr/>
        </p:nvSpPr>
        <p:spPr>
          <a:xfrm>
            <a:off x="6679222" y="4126479"/>
            <a:ext cx="929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alibri" panose="020F0502020204030204" pitchFamily="34" charset="0"/>
              </a:rPr>
              <a:t>1</a:t>
            </a:r>
            <a:endParaRPr lang="en-GB" sz="2800" dirty="0"/>
          </a:p>
        </p:txBody>
      </p:sp>
      <p:sp>
        <p:nvSpPr>
          <p:cNvPr id="42" name="Rectangle 41"/>
          <p:cNvSpPr/>
          <p:nvPr/>
        </p:nvSpPr>
        <p:spPr>
          <a:xfrm>
            <a:off x="5882600" y="4126479"/>
            <a:ext cx="929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alibri" panose="020F0502020204030204" pitchFamily="34" charset="0"/>
              </a:rPr>
              <a:t>1</a:t>
            </a:r>
            <a:endParaRPr lang="en-GB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691643" y="360614"/>
            <a:ext cx="241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</a:rPr>
              <a:t>238 </a:t>
            </a:r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200" dirty="0" smtClean="0">
                <a:latin typeface="Calibri" panose="020F0502020204030204" pitchFamily="34" charset="0"/>
              </a:rPr>
              <a:t> 365 </a:t>
            </a:r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200" dirty="0" smtClean="0">
                <a:latin typeface="Calibri" panose="020F0502020204030204" pitchFamily="34" charset="0"/>
              </a:rPr>
              <a:t> 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03612" y="360614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603</a:t>
            </a:r>
            <a:endParaRPr lang="en-GB" sz="32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839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33" grpId="0" animBg="1"/>
      <p:bldP spid="33" grpId="1" animBg="1"/>
      <p:bldP spid="35" grpId="0" animBg="1"/>
      <p:bldP spid="35" grpId="1" animBg="1"/>
      <p:bldP spid="35" grpId="2" animBg="1"/>
      <p:bldP spid="38" grpId="0"/>
      <p:bldP spid="39" grpId="0"/>
      <p:bldP spid="40" grpId="0"/>
      <p:bldP spid="41" grpId="0"/>
      <p:bldP spid="42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 1 – 3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94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0.4|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4.1|10.4|3.8|13|2.7|9.6|4.8|3.6|9.4|6.6|3.7|8.7|2.1|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6.3|6.5|15.9|1.6|16.8|10.4|3.1|12.2|11.6|4.5|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5.6|5.9|9.4|9.5|2|9.5|5.2|11|9.3|1.8|10.1|8.5|1.6|10.8|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9.2|2.8|3.8|8.8|10.9|1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3.1|6.5|7.7|2.5|4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3.7|4.2|1.2|2.9|8.4|3.3|1.3|2.2|2.6|7|1.7|1.4|2|4.9|9.1|5.4|4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2A2878-286F-4603-BF06-A2BD54E638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7711CD-1AE6-475E-827E-CD32B5B2A83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22d4c35-b548-4432-90ae-af4376e1c4b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322A99E-DA0A-4BF0-B528-14C6A6F916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4851</TotalTime>
  <Words>353</Words>
  <Application>Microsoft Office PowerPoint</Application>
  <PresentationFormat>On-screen Show (4:3)</PresentationFormat>
  <Paragraphs>154</Paragraphs>
  <Slides>14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Cambria Math</vt:lpstr>
      <vt:lpstr>Comic Sans MS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– 3 on the worksheet</vt:lpstr>
      <vt:lpstr>PowerPoint Presentation</vt:lpstr>
      <vt:lpstr>PowerPoint Presentation</vt:lpstr>
      <vt:lpstr>Have a go at questions 4 – 5 on the worksheet</vt:lpstr>
      <vt:lpstr>PowerPoint Presentation</vt:lpstr>
      <vt:lpstr>Have a go at the rest of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Ms M Wilson</cp:lastModifiedBy>
  <cp:revision>107</cp:revision>
  <dcterms:created xsi:type="dcterms:W3CDTF">2019-07-05T11:02:13Z</dcterms:created>
  <dcterms:modified xsi:type="dcterms:W3CDTF">2022-01-23T11:58:29Z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