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1"/>
  </p:notesMasterIdLst>
  <p:sldIdLst>
    <p:sldId id="296" r:id="rId11"/>
    <p:sldId id="297" r:id="rId12"/>
    <p:sldId id="331" r:id="rId13"/>
    <p:sldId id="298" r:id="rId14"/>
    <p:sldId id="299" r:id="rId15"/>
    <p:sldId id="316" r:id="rId16"/>
    <p:sldId id="317" r:id="rId17"/>
    <p:sldId id="318" r:id="rId18"/>
    <p:sldId id="319" r:id="rId19"/>
    <p:sldId id="320" r:id="rId20"/>
    <p:sldId id="321" r:id="rId21"/>
    <p:sldId id="334" r:id="rId22"/>
    <p:sldId id="322" r:id="rId23"/>
    <p:sldId id="323" r:id="rId24"/>
    <p:sldId id="324" r:id="rId25"/>
    <p:sldId id="301" r:id="rId26"/>
    <p:sldId id="325" r:id="rId27"/>
    <p:sldId id="327" r:id="rId28"/>
    <p:sldId id="329" r:id="rId29"/>
    <p:sldId id="31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65" d="100"/>
          <a:sy n="65" d="100"/>
        </p:scale>
        <p:origin x="1344" y="48"/>
      </p:cViewPr>
      <p:guideLst>
        <p:guide orient="horz" pos="2160"/>
        <p:guide pos="28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Ron gives 4 of his buns to his family.</a:t>
            </a:r>
          </a:p>
          <a:p>
            <a:r>
              <a:rPr lang="en-US" baseline="0" dirty="0" smtClean="0"/>
              <a:t>How many buns does he have left?</a:t>
            </a:r>
          </a:p>
          <a:p>
            <a:r>
              <a:rPr lang="en-US" baseline="0" dirty="0" smtClean="0"/>
              <a:t>This time we are going to need to subtract..</a:t>
            </a:r>
          </a:p>
          <a:p>
            <a:r>
              <a:rPr lang="en-US" baseline="0" dirty="0" smtClean="0"/>
              <a:t>Let’s jump back 4 from 7</a:t>
            </a:r>
          </a:p>
          <a:p>
            <a:r>
              <a:rPr lang="en-US" baseline="0" dirty="0" smtClean="0"/>
              <a:t>We are left with 3</a:t>
            </a:r>
          </a:p>
          <a:p>
            <a:r>
              <a:rPr lang="en-US" baseline="0" dirty="0" smtClean="0"/>
              <a:t>7 minus 4 is equal to 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72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let’s try 38 minus</a:t>
            </a:r>
            <a:r>
              <a:rPr lang="en-US" baseline="0" dirty="0" smtClean="0"/>
              <a:t> 3</a:t>
            </a:r>
          </a:p>
          <a:p>
            <a:r>
              <a:rPr lang="en-US" baseline="0" dirty="0" smtClean="0"/>
              <a:t>Let’s make 38 in base 10.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686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don’t you Pause</a:t>
            </a:r>
            <a:r>
              <a:rPr lang="en-US" baseline="0" dirty="0" smtClean="0"/>
              <a:t> the video here and have a go at these, before you have a go at the Worksheet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24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Ron has been doing some more baking today!</a:t>
            </a:r>
          </a:p>
          <a:p>
            <a:r>
              <a:rPr lang="en-US" baseline="0" dirty="0" smtClean="0"/>
              <a:t>Wow look at the number of buns he and his dad have baked</a:t>
            </a:r>
          </a:p>
          <a:p>
            <a:r>
              <a:rPr lang="en-US" baseline="0" dirty="0" smtClean="0"/>
              <a:t>They have baked 25</a:t>
            </a:r>
          </a:p>
          <a:p>
            <a:r>
              <a:rPr lang="en-US" baseline="0" dirty="0" smtClean="0"/>
              <a:t>Ron bakes 2 more</a:t>
            </a:r>
          </a:p>
          <a:p>
            <a:r>
              <a:rPr lang="en-US" baseline="0" dirty="0" smtClean="0"/>
              <a:t>How many cakes has Rob baked now?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22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think of the problem using a number line again.</a:t>
            </a:r>
          </a:p>
          <a:p>
            <a:r>
              <a:rPr lang="en-US" baseline="0" dirty="0" smtClean="0"/>
              <a:t>Can you think what our number line will go from and to this time.  </a:t>
            </a:r>
          </a:p>
          <a:p>
            <a:r>
              <a:rPr lang="en-US" baseline="0" dirty="0" smtClean="0"/>
              <a:t>Let’s start at 20 this time.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086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Pause here and you have a go.</a:t>
            </a:r>
          </a:p>
          <a:p>
            <a:r>
              <a:rPr lang="en-US" baseline="0" dirty="0" smtClean="0"/>
              <a:t>Ron has baked even more cakes this time.  35 I count.</a:t>
            </a:r>
          </a:p>
          <a:p>
            <a:r>
              <a:rPr lang="en-US" baseline="0" dirty="0" smtClean="0"/>
              <a:t>He then bakes 2 more.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813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35 and</a:t>
            </a:r>
            <a:r>
              <a:rPr lang="en-US" baseline="0" dirty="0" smtClean="0"/>
              <a:t> 2 more</a:t>
            </a:r>
          </a:p>
          <a:p>
            <a:r>
              <a:rPr lang="en-US" baseline="0" dirty="0" smtClean="0"/>
              <a:t>Our number line this times starts at 30</a:t>
            </a:r>
          </a:p>
          <a:p>
            <a:r>
              <a:rPr lang="en-US" baseline="0" dirty="0" smtClean="0"/>
              <a:t>We jump on 2 from 37</a:t>
            </a:r>
            <a:endParaRPr lang="en-US" dirty="0" smtClean="0"/>
          </a:p>
          <a:p>
            <a:r>
              <a:rPr lang="en-US" dirty="0" smtClean="0"/>
              <a:t>Do you notice a pattern here?</a:t>
            </a:r>
            <a:r>
              <a:rPr lang="en-US" baseline="0" dirty="0" smtClean="0"/>
              <a:t>  </a:t>
            </a:r>
          </a:p>
          <a:p>
            <a:r>
              <a:rPr lang="en-US" baseline="0" dirty="0" smtClean="0"/>
              <a:t>Each time we don’t have to worry about the tens. </a:t>
            </a:r>
          </a:p>
          <a:p>
            <a:r>
              <a:rPr lang="en-US" baseline="0" dirty="0" smtClean="0"/>
              <a:t>All we do it add the ones and the tens are staying the same.  We can just add the ones.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87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35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the 37 cakes Ron baked.</a:t>
            </a:r>
          </a:p>
          <a:p>
            <a:r>
              <a:rPr lang="en-US" baseline="0" dirty="0" smtClean="0"/>
              <a:t>Ron gives 4 to his family</a:t>
            </a:r>
          </a:p>
          <a:p>
            <a:r>
              <a:rPr lang="en-US" baseline="0" dirty="0" smtClean="0"/>
              <a:t>How many does he have left</a:t>
            </a:r>
          </a:p>
          <a:p>
            <a:r>
              <a:rPr lang="en-US" baseline="0" dirty="0" smtClean="0"/>
              <a:t>Pause here and have a go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673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have a go at working</a:t>
            </a:r>
            <a:r>
              <a:rPr lang="en-US" baseline="0" dirty="0" smtClean="0"/>
              <a:t> out 42 + 3 together.</a:t>
            </a:r>
          </a:p>
          <a:p>
            <a:r>
              <a:rPr lang="en-US" baseline="0" dirty="0" smtClean="0"/>
              <a:t>Let’s make 42 using base 10</a:t>
            </a:r>
          </a:p>
          <a:p>
            <a:r>
              <a:rPr lang="en-US" baseline="0" dirty="0" smtClean="0"/>
              <a:t>10, 20, 30, 40 41 42 and 3 more</a:t>
            </a:r>
          </a:p>
          <a:p>
            <a:r>
              <a:rPr lang="en-US" baseline="0" dirty="0" smtClean="0"/>
              <a:t>Let’s use our number line to help us</a:t>
            </a:r>
          </a:p>
          <a:p>
            <a:r>
              <a:rPr lang="en-US" baseline="0" dirty="0" smtClean="0"/>
              <a:t>We are starting and adding on 3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B4EBC-30D1-45C7-A84E-AB3771E9F34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52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9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39.png"/><Relationship Id="rId11" Type="http://schemas.openxmlformats.org/officeDocument/2006/relationships/image" Target="../media/image33.emf"/><Relationship Id="rId10" Type="http://schemas.openxmlformats.org/officeDocument/2006/relationships/image" Target="../media/image32.emf"/><Relationship Id="rId9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6" Type="http://schemas.openxmlformats.org/officeDocument/2006/relationships/image" Target="../media/image45.png"/><Relationship Id="rId10" Type="http://schemas.openxmlformats.org/officeDocument/2006/relationships/image" Target="../media/image33.emf"/><Relationship Id="rId9" Type="http://schemas.openxmlformats.org/officeDocument/2006/relationships/image" Target="../media/image32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20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11" Type="http://schemas.openxmlformats.org/officeDocument/2006/relationships/image" Target="../media/image52.png"/><Relationship Id="rId10" Type="http://schemas.openxmlformats.org/officeDocument/2006/relationships/image" Target="../media/image51.png"/><Relationship Id="rId9" Type="http://schemas.openxmlformats.org/officeDocument/2006/relationships/image" Target="../media/image50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8031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2505" y="3574596"/>
            <a:ext cx="783657" cy="783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05493" y="3735591"/>
            <a:ext cx="2637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12220" y="487363"/>
            <a:ext cx="40763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How many cupcakes has Ron baked in total?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55068" y="534786"/>
            <a:ext cx="2538827" cy="1087120"/>
            <a:chOff x="631825" y="1280160"/>
            <a:chExt cx="4681855" cy="2123440"/>
          </a:xfrm>
        </p:grpSpPr>
        <p:grpSp>
          <p:nvGrpSpPr>
            <p:cNvPr id="6" name="Group 5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7" name="Group 6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18" name="Group 17"/>
          <p:cNvGrpSpPr/>
          <p:nvPr/>
        </p:nvGrpSpPr>
        <p:grpSpPr>
          <a:xfrm>
            <a:off x="5401609" y="2096875"/>
            <a:ext cx="1097532" cy="650240"/>
            <a:chOff x="4659922" y="1422400"/>
            <a:chExt cx="2781094" cy="1400492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751388" y="1665779"/>
            <a:ext cx="2538827" cy="1087120"/>
            <a:chOff x="631825" y="1280160"/>
            <a:chExt cx="4681855" cy="2123440"/>
          </a:xfrm>
        </p:grpSpPr>
        <p:grpSp>
          <p:nvGrpSpPr>
            <p:cNvPr id="22" name="Group 21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3" name="Picture 3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34" name="Group 33"/>
          <p:cNvGrpSpPr/>
          <p:nvPr/>
        </p:nvGrpSpPr>
        <p:grpSpPr>
          <a:xfrm>
            <a:off x="747708" y="2747115"/>
            <a:ext cx="2538827" cy="1087120"/>
            <a:chOff x="631825" y="1280160"/>
            <a:chExt cx="4681855" cy="2123440"/>
          </a:xfrm>
        </p:grpSpPr>
        <p:grpSp>
          <p:nvGrpSpPr>
            <p:cNvPr id="35" name="Group 34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36" name="Group 35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47" name="Group 46"/>
          <p:cNvGrpSpPr/>
          <p:nvPr/>
        </p:nvGrpSpPr>
        <p:grpSpPr>
          <a:xfrm>
            <a:off x="744028" y="3966424"/>
            <a:ext cx="2538827" cy="603378"/>
            <a:chOff x="1058545" y="1422400"/>
            <a:chExt cx="6382471" cy="1400492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45" y="1422400"/>
              <a:ext cx="1577566" cy="1400492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221" y="1422400"/>
              <a:ext cx="1577566" cy="140049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1748" y="1422400"/>
              <a:ext cx="1577566" cy="1400492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08252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94783"/>
              </p:ext>
            </p:extLst>
          </p:nvPr>
        </p:nvGraphicFramePr>
        <p:xfrm>
          <a:off x="1169297" y="318912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anose="030F0702030302020204" pitchFamily="66" charset="0"/>
                        </a:rPr>
                        <a:t>\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90928" y="2951480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9328" y="375188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356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0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6977" y="3751887"/>
            <a:ext cx="619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31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3875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2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6496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3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9117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1738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5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4359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6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6980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7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9601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8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9471" y="3751887"/>
            <a:ext cx="73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9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18577" y="375188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40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4221566" y="2777642"/>
            <a:ext cx="1217124" cy="1203959"/>
          </a:xfrm>
          <a:prstGeom prst="arc">
            <a:avLst>
              <a:gd name="adj1" fmla="val 10924927"/>
              <a:gd name="adj2" fmla="val 0"/>
            </a:avLst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69976" y="2259484"/>
                <a:ext cx="830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2</a:t>
                </a:r>
                <a:endParaRPr lang="en-GB" sz="3200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976" y="2259484"/>
                <a:ext cx="830677" cy="584775"/>
              </a:xfrm>
              <a:prstGeom prst="rect">
                <a:avLst/>
              </a:prstGeom>
              <a:blipFill>
                <a:blip r:embed="rId6"/>
                <a:stretch>
                  <a:fillRect t="-13542" r="-1751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903455" y="453207"/>
            <a:ext cx="2225826" cy="1096294"/>
            <a:chOff x="631825" y="1280160"/>
            <a:chExt cx="4681855" cy="2123440"/>
          </a:xfrm>
        </p:grpSpPr>
        <p:grpSp>
          <p:nvGrpSpPr>
            <p:cNvPr id="20" name="Group 19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32" name="Group 31"/>
          <p:cNvGrpSpPr/>
          <p:nvPr/>
        </p:nvGrpSpPr>
        <p:grpSpPr>
          <a:xfrm>
            <a:off x="6602561" y="1296855"/>
            <a:ext cx="1116074" cy="666479"/>
            <a:chOff x="4659922" y="1422400"/>
            <a:chExt cx="2781094" cy="1400492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898940" y="1659100"/>
            <a:ext cx="2225826" cy="1096294"/>
            <a:chOff x="631825" y="1280160"/>
            <a:chExt cx="4681855" cy="2123440"/>
          </a:xfrm>
        </p:grpSpPr>
        <p:grpSp>
          <p:nvGrpSpPr>
            <p:cNvPr id="37" name="Group 36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38" name="Group 37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49" name="Group 48"/>
          <p:cNvGrpSpPr/>
          <p:nvPr/>
        </p:nvGrpSpPr>
        <p:grpSpPr>
          <a:xfrm>
            <a:off x="3205451" y="453207"/>
            <a:ext cx="2225826" cy="1096294"/>
            <a:chOff x="631825" y="1280160"/>
            <a:chExt cx="4681855" cy="2123440"/>
          </a:xfrm>
        </p:grpSpPr>
        <p:grpSp>
          <p:nvGrpSpPr>
            <p:cNvPr id="50" name="Group 49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62" name="Group 61"/>
          <p:cNvGrpSpPr/>
          <p:nvPr/>
        </p:nvGrpSpPr>
        <p:grpSpPr>
          <a:xfrm>
            <a:off x="3201389" y="1651056"/>
            <a:ext cx="2225826" cy="608469"/>
            <a:chOff x="1058545" y="1422400"/>
            <a:chExt cx="6382471" cy="1400492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45" y="1422400"/>
              <a:ext cx="1577566" cy="1400492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221" y="1422400"/>
              <a:ext cx="1577566" cy="1400492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1748" y="1422400"/>
              <a:ext cx="1577566" cy="1400492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394190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38775" y="3787591"/>
                <a:ext cx="28360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mic Sans MS" panose="030F0702030302020204" pitchFamily="66" charset="0"/>
                  </a:rPr>
                  <a:t>35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37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775" y="3787591"/>
                <a:ext cx="2836033" cy="646331"/>
              </a:xfrm>
              <a:prstGeom prst="rect">
                <a:avLst/>
              </a:prstGeom>
              <a:blipFill>
                <a:blip r:embed="rId5"/>
                <a:stretch>
                  <a:fillRect l="-6452" t="-14151" r="-5806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55415" y="2220131"/>
                <a:ext cx="28360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mic Sans MS" panose="030F0702030302020204" pitchFamily="66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27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415" y="2220131"/>
                <a:ext cx="2836033" cy="646331"/>
              </a:xfrm>
              <a:prstGeom prst="rect">
                <a:avLst/>
              </a:prstGeom>
              <a:blipFill>
                <a:blip r:embed="rId6"/>
                <a:stretch>
                  <a:fillRect l="-6667" t="-14151" r="-559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19" y="3806519"/>
            <a:ext cx="4972310" cy="16689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19" y="2103674"/>
            <a:ext cx="4973634" cy="1683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49" y="612600"/>
            <a:ext cx="4973634" cy="16198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44569" y="783139"/>
                <a:ext cx="22717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>
                    <a:latin typeface="Comic Sans MS" panose="030F0702030302020204" pitchFamily="66" charset="0"/>
                  </a:rPr>
                  <a:t> 7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4569" y="783139"/>
                <a:ext cx="2271776" cy="646331"/>
              </a:xfrm>
              <a:prstGeom prst="rect">
                <a:avLst/>
              </a:prstGeom>
              <a:blipFill>
                <a:blip r:embed="rId10"/>
                <a:stretch>
                  <a:fillRect l="-8311" t="-14151" r="-697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78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64561"/>
              </p:ext>
            </p:extLst>
          </p:nvPr>
        </p:nvGraphicFramePr>
        <p:xfrm>
          <a:off x="1361440" y="37585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981471" y="3520901"/>
            <a:ext cx="6817904" cy="1385182"/>
            <a:chOff x="711200" y="4236720"/>
            <a:chExt cx="6817904" cy="1385182"/>
          </a:xfrm>
        </p:grpSpPr>
        <p:sp>
          <p:nvSpPr>
            <p:cNvPr id="4" name="Rectangle 3"/>
            <p:cNvSpPr/>
            <p:nvPr/>
          </p:nvSpPr>
          <p:spPr>
            <a:xfrm>
              <a:off x="812800" y="4236720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11200" y="5037127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2814" y="5037126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81912" y="5037125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21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57669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58009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23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58349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24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96767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25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95188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26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13341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27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11762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28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64240" y="5037127"/>
              <a:ext cx="792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Comic Sans MS" panose="030F0702030302020204" pitchFamily="66" charset="0"/>
                </a:rPr>
                <a:t>29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44301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83071" y="533423"/>
            <a:ext cx="3069464" cy="1504170"/>
            <a:chOff x="631825" y="1280160"/>
            <a:chExt cx="4681855" cy="2123440"/>
          </a:xfrm>
        </p:grpSpPr>
        <p:grpSp>
          <p:nvGrpSpPr>
            <p:cNvPr id="18" name="Group 17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987491" y="5036102"/>
                <a:ext cx="28360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omic Sans MS" panose="030F0702030302020204" pitchFamily="66" charset="0"/>
                  </a:rPr>
                  <a:t>27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23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491" y="5036102"/>
                <a:ext cx="2836033" cy="646331"/>
              </a:xfrm>
              <a:prstGeom prst="rect">
                <a:avLst/>
              </a:prstGeom>
              <a:blipFill>
                <a:blip r:embed="rId7"/>
                <a:stretch>
                  <a:fillRect l="-6452" t="-14151" r="-5806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4553688" y="552763"/>
            <a:ext cx="3069464" cy="1504170"/>
            <a:chOff x="631825" y="1280160"/>
            <a:chExt cx="4681855" cy="2123440"/>
          </a:xfrm>
        </p:grpSpPr>
        <p:grpSp>
          <p:nvGrpSpPr>
            <p:cNvPr id="32" name="Group 31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33" name="Group 32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34" name="Picture 3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8" y="2067964"/>
            <a:ext cx="758685" cy="83485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888" y="2067964"/>
            <a:ext cx="758685" cy="8348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689" y="2067964"/>
            <a:ext cx="758685" cy="83485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26" y="2067964"/>
            <a:ext cx="758685" cy="83485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527" y="2067964"/>
            <a:ext cx="758685" cy="83485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48" y="2737284"/>
            <a:ext cx="758684" cy="83485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888" y="2737284"/>
            <a:ext cx="758684" cy="834850"/>
          </a:xfrm>
          <a:prstGeom prst="rect">
            <a:avLst/>
          </a:prstGeom>
        </p:spPr>
      </p:pic>
      <p:sp>
        <p:nvSpPr>
          <p:cNvPr id="51" name="Arc 50"/>
          <p:cNvSpPr/>
          <p:nvPr/>
        </p:nvSpPr>
        <p:spPr>
          <a:xfrm>
            <a:off x="3196002" y="3225702"/>
            <a:ext cx="2420782" cy="1391738"/>
          </a:xfrm>
          <a:prstGeom prst="arc">
            <a:avLst>
              <a:gd name="adj1" fmla="val 10723193"/>
              <a:gd name="adj2" fmla="val 0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42455" y="2726783"/>
                <a:ext cx="830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455" y="2726783"/>
                <a:ext cx="830677" cy="584775"/>
              </a:xfrm>
              <a:prstGeom prst="rect">
                <a:avLst/>
              </a:prstGeom>
              <a:blipFill>
                <a:blip r:embed="rId8"/>
                <a:stretch>
                  <a:fillRect t="-13542" r="-1838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4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1" grpId="0" animBg="1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1935" y="463259"/>
            <a:ext cx="624506" cy="6245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10776" y="544679"/>
            <a:ext cx="2411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Have a think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91315" y="4393955"/>
            <a:ext cx="7345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anose="030F0702030302020204" pitchFamily="66" charset="0"/>
              </a:rPr>
              <a:t>Ron baked 37 cupcakes.  He gives 4 to his family.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omic Sans MS" panose="030F0702030302020204" pitchFamily="66" charset="0"/>
              </a:rPr>
              <a:t>How many does he have left?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756992" y="991470"/>
            <a:ext cx="3491812" cy="1582298"/>
            <a:chOff x="631825" y="1280160"/>
            <a:chExt cx="4681855" cy="2123440"/>
          </a:xfrm>
        </p:grpSpPr>
        <p:grpSp>
          <p:nvGrpSpPr>
            <p:cNvPr id="55" name="Group 54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3" name="Picture 6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56" name="Group 55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9" name="Picture 5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61" name="Picture 6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67" name="Group 66"/>
          <p:cNvGrpSpPr/>
          <p:nvPr/>
        </p:nvGrpSpPr>
        <p:grpSpPr>
          <a:xfrm>
            <a:off x="759472" y="2707737"/>
            <a:ext cx="3491812" cy="1582298"/>
            <a:chOff x="631825" y="1280160"/>
            <a:chExt cx="4681855" cy="2123440"/>
          </a:xfrm>
        </p:grpSpPr>
        <p:grpSp>
          <p:nvGrpSpPr>
            <p:cNvPr id="68" name="Group 67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75" name="Picture 7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9" name="Picture 7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69" name="Group 68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80" name="Group 79"/>
          <p:cNvGrpSpPr/>
          <p:nvPr/>
        </p:nvGrpSpPr>
        <p:grpSpPr>
          <a:xfrm>
            <a:off x="4575539" y="991470"/>
            <a:ext cx="3491812" cy="1582298"/>
            <a:chOff x="631825" y="1280160"/>
            <a:chExt cx="4681855" cy="2123440"/>
          </a:xfrm>
        </p:grpSpPr>
        <p:grpSp>
          <p:nvGrpSpPr>
            <p:cNvPr id="81" name="Group 80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88" name="Picture 8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90" name="Picture 8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91" name="Picture 9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92" name="Picture 9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82" name="Group 81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85" name="Picture 8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87" name="Picture 8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93" name="Group 92"/>
          <p:cNvGrpSpPr/>
          <p:nvPr/>
        </p:nvGrpSpPr>
        <p:grpSpPr>
          <a:xfrm>
            <a:off x="4577414" y="2707737"/>
            <a:ext cx="3491812" cy="1582298"/>
            <a:chOff x="631825" y="1280160"/>
            <a:chExt cx="4681855" cy="2123440"/>
          </a:xfrm>
        </p:grpSpPr>
        <p:grpSp>
          <p:nvGrpSpPr>
            <p:cNvPr id="94" name="Group 93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98" name="Picture 9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99" name="Picture 9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00" name="Picture 9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01" name="Picture 100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02" name="Picture 10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95" name="Group 94"/>
            <p:cNvGrpSpPr/>
            <p:nvPr/>
          </p:nvGrpSpPr>
          <p:grpSpPr>
            <a:xfrm>
              <a:off x="631825" y="2225040"/>
              <a:ext cx="2029908" cy="1178560"/>
              <a:chOff x="1058545" y="1422400"/>
              <a:chExt cx="2767242" cy="1400492"/>
            </a:xfrm>
          </p:grpSpPr>
          <p:pic>
            <p:nvPicPr>
              <p:cNvPr id="96" name="Picture 9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97" name="Picture 96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683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235345"/>
              </p:ext>
            </p:extLst>
          </p:nvPr>
        </p:nvGraphicFramePr>
        <p:xfrm>
          <a:off x="1361440" y="403905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981471" y="3801411"/>
            <a:ext cx="6806606" cy="1385182"/>
            <a:chOff x="711200" y="4236720"/>
            <a:chExt cx="6806606" cy="1385182"/>
          </a:xfrm>
        </p:grpSpPr>
        <p:sp>
          <p:nvSpPr>
            <p:cNvPr id="4" name="Rectangle 3"/>
            <p:cNvSpPr/>
            <p:nvPr/>
          </p:nvSpPr>
          <p:spPr>
            <a:xfrm>
              <a:off x="812800" y="4236720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11200" y="5037127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48767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7122" y="5037127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1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3975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68109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33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9646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4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81529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5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3412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6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5295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7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62259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8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59673" y="5037127"/>
              <a:ext cx="7656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9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33003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85365" y="432648"/>
            <a:ext cx="2686289" cy="1338952"/>
            <a:chOff x="631825" y="1280160"/>
            <a:chExt cx="4681855" cy="2123440"/>
          </a:xfrm>
        </p:grpSpPr>
        <p:grpSp>
          <p:nvGrpSpPr>
            <p:cNvPr id="18" name="Group 17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415297" y="5268845"/>
                <a:ext cx="28360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omic Sans MS" panose="030F0702030302020204" pitchFamily="66" charset="0"/>
                  </a:rPr>
                  <a:t>37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33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297" y="5268845"/>
                <a:ext cx="2836033" cy="646331"/>
              </a:xfrm>
              <a:prstGeom prst="rect">
                <a:avLst/>
              </a:prstGeom>
              <a:blipFill>
                <a:blip r:embed="rId7"/>
                <a:stretch>
                  <a:fillRect l="-6452" t="-14151" r="-5806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3196002" y="3636544"/>
            <a:ext cx="2420782" cy="1131074"/>
          </a:xfrm>
          <a:prstGeom prst="arc">
            <a:avLst>
              <a:gd name="adj1" fmla="val 10723193"/>
              <a:gd name="adj2" fmla="val 0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91054" y="3063417"/>
                <a:ext cx="830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054" y="3063417"/>
                <a:ext cx="830677" cy="584775"/>
              </a:xfrm>
              <a:prstGeom prst="rect">
                <a:avLst/>
              </a:prstGeom>
              <a:blipFill>
                <a:blip r:embed="rId8"/>
                <a:stretch>
                  <a:fillRect t="-13684" r="-17647" b="-3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981471" y="1859289"/>
            <a:ext cx="2686289" cy="1338952"/>
            <a:chOff x="631825" y="1280160"/>
            <a:chExt cx="4681855" cy="2123440"/>
          </a:xfrm>
        </p:grpSpPr>
        <p:grpSp>
          <p:nvGrpSpPr>
            <p:cNvPr id="34" name="Group 33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35" name="Group 34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4394402" y="416075"/>
            <a:ext cx="2686289" cy="1338952"/>
            <a:chOff x="631825" y="1280160"/>
            <a:chExt cx="4681855" cy="2123440"/>
          </a:xfrm>
        </p:grpSpPr>
        <p:grpSp>
          <p:nvGrpSpPr>
            <p:cNvPr id="47" name="Group 46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54" name="Picture 5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5" name="Picture 5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48" name="Group 47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2" name="Picture 5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53" name="Picture 5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202" y="1859289"/>
            <a:ext cx="663975" cy="74315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919" y="1859289"/>
            <a:ext cx="663975" cy="7431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466" y="1859289"/>
            <a:ext cx="663975" cy="743150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969" y="1859289"/>
            <a:ext cx="663975" cy="74315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516" y="1859289"/>
            <a:ext cx="663975" cy="74315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202" y="2455091"/>
            <a:ext cx="663975" cy="74315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919" y="2455091"/>
            <a:ext cx="663975" cy="7431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8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9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9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Have a go at questions </a:t>
            </a:r>
            <a:br>
              <a:rPr lang="en-GB" dirty="0" smtClean="0">
                <a:cs typeface="Calibri" panose="020F0502020204030204" pitchFamily="34" charset="0"/>
              </a:rPr>
            </a:br>
            <a:r>
              <a:rPr lang="en-GB" dirty="0" smtClean="0">
                <a:cs typeface="Calibri" panose="020F0502020204030204" pitchFamily="34" charset="0"/>
              </a:rPr>
              <a:t>1 - 3 on the worksheet</a:t>
            </a:r>
            <a:endParaRPr lang="en-GB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2108" y="381998"/>
                <a:ext cx="34195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Comic Sans MS" panose="030F0702030302020204" pitchFamily="66" charset="0"/>
                  </a:rPr>
                  <a:t>Work out 42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 smtClean="0">
                    <a:latin typeface="Comic Sans MS" panose="030F0702030302020204" pitchFamily="66" charset="0"/>
                  </a:rPr>
                  <a:t> 3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08" y="381998"/>
                <a:ext cx="3419526" cy="584775"/>
              </a:xfrm>
              <a:prstGeom prst="rect">
                <a:avLst/>
              </a:prstGeom>
              <a:blipFill>
                <a:blip r:embed="rId6"/>
                <a:stretch>
                  <a:fillRect l="-4456" t="-13542" r="-374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182719"/>
              </p:ext>
            </p:extLst>
          </p:nvPr>
        </p:nvGraphicFramePr>
        <p:xfrm>
          <a:off x="1361440" y="38663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grpSp>
        <p:nvGrpSpPr>
          <p:cNvPr id="76" name="Group 75"/>
          <p:cNvGrpSpPr/>
          <p:nvPr/>
        </p:nvGrpSpPr>
        <p:grpSpPr>
          <a:xfrm>
            <a:off x="981471" y="3628657"/>
            <a:ext cx="6817902" cy="1366132"/>
            <a:chOff x="711200" y="4236720"/>
            <a:chExt cx="6817902" cy="1366132"/>
          </a:xfrm>
        </p:grpSpPr>
        <p:sp>
          <p:nvSpPr>
            <p:cNvPr id="77" name="Rectangle 76"/>
            <p:cNvSpPr/>
            <p:nvPr/>
          </p:nvSpPr>
          <p:spPr>
            <a:xfrm>
              <a:off x="812800" y="4236720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11200" y="5037127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40720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356765" y="5018077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4</a:t>
              </a:r>
              <a:r>
                <a:rPr lang="en-US" sz="3200" dirty="0" smtClean="0">
                  <a:latin typeface="Comic Sans MS" panose="030F0702030302020204" pitchFamily="66" charset="0"/>
                </a:rPr>
                <a:t>1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907087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523132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43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39177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44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755222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45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371267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46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987312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47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03357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4</a:t>
              </a:r>
              <a:r>
                <a:rPr lang="en-US" sz="3200" dirty="0" smtClean="0">
                  <a:latin typeface="Comic Sans MS" panose="030F0702030302020204" pitchFamily="66" charset="0"/>
                </a:rPr>
                <a:t>8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19402" y="5018077"/>
              <a:ext cx="6936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49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844299" y="501807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</a:t>
              </a:r>
              <a:r>
                <a:rPr lang="en-US" sz="3200" dirty="0" smtClean="0">
                  <a:latin typeface="Comic Sans MS" panose="030F0702030302020204" pitchFamily="66" charset="0"/>
                </a:rPr>
                <a:t>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0" name="Arc 89"/>
          <p:cNvSpPr/>
          <p:nvPr/>
        </p:nvSpPr>
        <p:spPr>
          <a:xfrm>
            <a:off x="2601212" y="3512565"/>
            <a:ext cx="1790636" cy="1130580"/>
          </a:xfrm>
          <a:prstGeom prst="arc">
            <a:avLst>
              <a:gd name="adj1" fmla="val 11053537"/>
              <a:gd name="adj2" fmla="val 0"/>
            </a:avLst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128939" y="2960590"/>
                <a:ext cx="830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3</a:t>
                </a:r>
                <a:endParaRPr lang="en-GB" sz="3200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939" y="2960590"/>
                <a:ext cx="830677" cy="584775"/>
              </a:xfrm>
              <a:prstGeom prst="rect">
                <a:avLst/>
              </a:prstGeom>
              <a:blipFill>
                <a:blip r:embed="rId7"/>
                <a:stretch>
                  <a:fillRect t="-13542" r="-1751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106353" y="351219"/>
                <a:ext cx="28360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omic Sans MS" panose="030F0702030302020204" pitchFamily="66" charset="0"/>
                  </a:rPr>
                  <a:t>42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45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6353" y="351219"/>
                <a:ext cx="2836033" cy="646331"/>
              </a:xfrm>
              <a:prstGeom prst="rect">
                <a:avLst/>
              </a:prstGeom>
              <a:blipFill>
                <a:blip r:embed="rId8"/>
                <a:stretch>
                  <a:fillRect l="-6667" t="-15094" r="-559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423107" y="5086220"/>
                <a:ext cx="22878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Comic Sans MS" panose="030F0702030302020204" pitchFamily="66" charset="0"/>
                  </a:rPr>
                  <a:t>2 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</a:t>
                </a:r>
                <a:r>
                  <a:rPr lang="en-US" sz="3200" dirty="0" smtClean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 smtClean="0">
                    <a:latin typeface="Comic Sans MS" panose="030F0702030302020204" pitchFamily="66" charset="0"/>
                  </a:rPr>
                  <a:t> 5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107" y="5086220"/>
                <a:ext cx="2287806" cy="584775"/>
              </a:xfrm>
              <a:prstGeom prst="rect">
                <a:avLst/>
              </a:prstGeom>
              <a:blipFill>
                <a:blip r:embed="rId9"/>
                <a:stretch>
                  <a:fillRect l="-6649" t="-13542" r="-611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112" y="1050065"/>
            <a:ext cx="718971" cy="200781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45" y="1050065"/>
            <a:ext cx="718971" cy="200781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411" y="1050065"/>
            <a:ext cx="718971" cy="200781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197" y="1050065"/>
            <a:ext cx="718971" cy="200781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262" y="1606404"/>
            <a:ext cx="417446" cy="47782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833" y="2065499"/>
            <a:ext cx="417446" cy="47782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312" y="2767155"/>
            <a:ext cx="417446" cy="47782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380" y="2308060"/>
            <a:ext cx="417446" cy="47782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22" y="2781938"/>
            <a:ext cx="417446" cy="4778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799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0" grpId="1"/>
      <p:bldP spid="90" grpId="0" animBg="1"/>
      <p:bldP spid="91" grpId="0"/>
      <p:bldP spid="92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9260" y="446846"/>
                <a:ext cx="341952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latin typeface="Comic Sans MS" panose="030F0702030302020204" pitchFamily="66" charset="0"/>
                  </a:rPr>
                  <a:t>Work out 38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>
                    <a:latin typeface="Comic Sans MS" panose="030F0702030302020204" pitchFamily="66" charset="0"/>
                  </a:rPr>
                  <a:t> 3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60" y="446846"/>
                <a:ext cx="3419526" cy="584775"/>
              </a:xfrm>
              <a:prstGeom prst="rect">
                <a:avLst/>
              </a:prstGeom>
              <a:blipFill>
                <a:blip r:embed="rId6"/>
                <a:stretch>
                  <a:fillRect l="-4456" t="-13542" r="-374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456788"/>
              </p:ext>
            </p:extLst>
          </p:nvPr>
        </p:nvGraphicFramePr>
        <p:xfrm>
          <a:off x="1313815" y="3618519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933846" y="3380876"/>
            <a:ext cx="6827017" cy="1385182"/>
            <a:chOff x="711200" y="4236720"/>
            <a:chExt cx="6827017" cy="1385182"/>
          </a:xfrm>
        </p:grpSpPr>
        <p:sp>
          <p:nvSpPr>
            <p:cNvPr id="12" name="Rectangle 11"/>
            <p:cNvSpPr/>
            <p:nvPr/>
          </p:nvSpPr>
          <p:spPr>
            <a:xfrm>
              <a:off x="812800" y="4236720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1200" y="5037127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8767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59785" y="5037127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Comic Sans MS" panose="030F0702030302020204" pitchFamily="66" charset="0"/>
                </a:rPr>
                <a:t>31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05080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35148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3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46166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4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5718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5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68202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6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69695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7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580713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Comic Sans MS" panose="030F0702030302020204" pitchFamily="66" charset="0"/>
                </a:rPr>
                <a:t>38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82206" y="5037127"/>
              <a:ext cx="7449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Comic Sans MS" panose="030F0702030302020204" pitchFamily="66" charset="0"/>
                </a:rPr>
                <a:t>3</a:t>
              </a:r>
              <a:r>
                <a:rPr lang="en-US" sz="3200" dirty="0" smtClean="0">
                  <a:latin typeface="Comic Sans MS" panose="030F0702030302020204" pitchFamily="66" charset="0"/>
                </a:rPr>
                <a:t>9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5341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Comic Sans MS" panose="030F0702030302020204" pitchFamily="66" charset="0"/>
                </a:rPr>
                <a:t>40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943798" y="4829815"/>
                <a:ext cx="28360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omic Sans MS" panose="030F0702030302020204" pitchFamily="66" charset="0"/>
                  </a:rPr>
                  <a:t>3</a:t>
                </a:r>
                <a:r>
                  <a:rPr lang="en-US" sz="3600" dirty="0">
                    <a:latin typeface="Comic Sans MS" panose="030F0702030302020204" pitchFamily="66" charset="0"/>
                  </a:rPr>
                  <a:t>8</a:t>
                </a:r>
                <a:r>
                  <a:rPr lang="en-US" sz="3600" dirty="0" smtClean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35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798" y="4829815"/>
                <a:ext cx="2836033" cy="646331"/>
              </a:xfrm>
              <a:prstGeom prst="rect">
                <a:avLst/>
              </a:prstGeom>
              <a:blipFill>
                <a:blip r:embed="rId7"/>
                <a:stretch>
                  <a:fillRect l="-6667" t="-14151" r="-5591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4349227" y="3202047"/>
            <a:ext cx="1844450" cy="1108284"/>
          </a:xfrm>
          <a:prstGeom prst="arc">
            <a:avLst>
              <a:gd name="adj1" fmla="val 10723193"/>
              <a:gd name="adj2" fmla="val 0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882336" y="2684500"/>
                <a:ext cx="97001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3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336" y="2684500"/>
                <a:ext cx="970017" cy="584775"/>
              </a:xfrm>
              <a:prstGeom prst="rect">
                <a:avLst/>
              </a:prstGeom>
              <a:blipFill>
                <a:blip r:embed="rId8"/>
                <a:stretch>
                  <a:fillRect t="-13542" r="-62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29" y="1195168"/>
            <a:ext cx="718664" cy="200695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62" y="1195168"/>
            <a:ext cx="718664" cy="200695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028" y="1195168"/>
            <a:ext cx="718664" cy="200695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850" y="2261312"/>
            <a:ext cx="384373" cy="43997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421" y="2720407"/>
            <a:ext cx="384373" cy="43997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679" y="1495321"/>
            <a:ext cx="384373" cy="43997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673" y="2031917"/>
            <a:ext cx="384373" cy="43997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01" y="2271250"/>
            <a:ext cx="384373" cy="43997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36" y="2706167"/>
            <a:ext cx="384373" cy="43997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36" y="2718514"/>
            <a:ext cx="384373" cy="43997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196" y="1717748"/>
            <a:ext cx="384373" cy="439971"/>
          </a:xfrm>
          <a:prstGeom prst="rect">
            <a:avLst/>
          </a:prstGeom>
        </p:spPr>
      </p:pic>
      <p:cxnSp>
        <p:nvCxnSpPr>
          <p:cNvPr id="45" name="Straight Connector 44"/>
          <p:cNvCxnSpPr/>
          <p:nvPr/>
        </p:nvCxnSpPr>
        <p:spPr>
          <a:xfrm flipH="1">
            <a:off x="3303475" y="2316731"/>
            <a:ext cx="278244" cy="310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533990" y="2764055"/>
            <a:ext cx="278244" cy="310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885749" y="2771959"/>
            <a:ext cx="278244" cy="3103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2227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30" grpId="0" animBg="1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452055" y="940168"/>
            <a:ext cx="3757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Have a go at these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80733"/>
              </p:ext>
            </p:extLst>
          </p:nvPr>
        </p:nvGraphicFramePr>
        <p:xfrm>
          <a:off x="1217582" y="4632375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837613" y="4394732"/>
            <a:ext cx="6832077" cy="1390761"/>
            <a:chOff x="711200" y="4236720"/>
            <a:chExt cx="6832077" cy="1390761"/>
          </a:xfrm>
        </p:grpSpPr>
        <p:sp>
          <p:nvSpPr>
            <p:cNvPr id="38" name="Rectangle 37"/>
            <p:cNvSpPr/>
            <p:nvPr/>
          </p:nvSpPr>
          <p:spPr>
            <a:xfrm>
              <a:off x="812800" y="4236720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11200" y="5037127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6106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407602" y="5037127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51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013633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2882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53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4167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54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13256" y="5042706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55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56626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56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5229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57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77991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58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42468" y="5037127"/>
              <a:ext cx="7028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59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58474" y="5037127"/>
              <a:ext cx="6848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60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260696" y="1792606"/>
                <a:ext cx="272222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omic Sans MS" panose="030F0702030302020204" pitchFamily="66" charset="0"/>
                  </a:rPr>
                  <a:t>53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1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 </a:t>
                </a:r>
                <a:r>
                  <a:rPr lang="en-US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54</a:t>
                </a:r>
                <a:r>
                  <a:rPr lang="en-US" sz="3200" dirty="0">
                    <a:latin typeface="Comic Sans MS" panose="030F0702030302020204" pitchFamily="66" charset="0"/>
                  </a:rPr>
                  <a:t>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696" y="1792606"/>
                <a:ext cx="2722220" cy="584775"/>
              </a:xfrm>
              <a:prstGeom prst="rect">
                <a:avLst/>
              </a:prstGeom>
              <a:blipFill>
                <a:blip r:embed="rId7"/>
                <a:stretch>
                  <a:fillRect l="-5830" t="-13542" r="-44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60696" y="2644251"/>
                <a:ext cx="26214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omic Sans MS" panose="030F0702030302020204" pitchFamily="66" charset="0"/>
                  </a:rPr>
                  <a:t>54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3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dirty="0" smtClean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rPr>
                      <m:t>5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6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696" y="2644251"/>
                <a:ext cx="2621423" cy="584775"/>
              </a:xfrm>
              <a:prstGeom prst="rect">
                <a:avLst/>
              </a:prstGeom>
              <a:blipFill>
                <a:blip r:embed="rId8"/>
                <a:stretch>
                  <a:fillRect l="-6047" t="-13542" r="-488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260696" y="3495896"/>
                <a:ext cx="262142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omic Sans MS" panose="030F0702030302020204" pitchFamily="66" charset="0"/>
                  </a:rPr>
                  <a:t>56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GB" sz="32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dirty="0" smtClean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rPr>
                      <m:t>5</m:t>
                    </m:r>
                  </m:oMath>
                </a14:m>
                <a:r>
                  <a:rPr lang="en-GB" sz="3200" dirty="0" smtClean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9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696" y="3495896"/>
                <a:ext cx="2621423" cy="584775"/>
              </a:xfrm>
              <a:prstGeom prst="rect">
                <a:avLst/>
              </a:prstGeom>
              <a:blipFill>
                <a:blip r:embed="rId9"/>
                <a:stretch>
                  <a:fillRect l="-6047" t="-13542" r="-488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621454" y="1792606"/>
                <a:ext cx="266451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omic Sans MS" panose="030F0702030302020204" pitchFamily="66" charset="0"/>
                  </a:rPr>
                  <a:t>56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</a:t>
                </a:r>
                <a:r>
                  <a:rPr lang="en-US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54 </a:t>
                </a:r>
                <a:endParaRPr lang="en-GB" sz="3200" dirty="0">
                  <a:solidFill>
                    <a:schemeClr val="accent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454" y="1792606"/>
                <a:ext cx="2664512" cy="584775"/>
              </a:xfrm>
              <a:prstGeom prst="rect">
                <a:avLst/>
              </a:prstGeom>
              <a:blipFill>
                <a:blip r:embed="rId10"/>
                <a:stretch>
                  <a:fillRect l="-5721" t="-13542" r="-503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621454" y="2644251"/>
                <a:ext cx="253165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omic Sans MS" panose="030F0702030302020204" pitchFamily="66" charset="0"/>
                  </a:rPr>
                  <a:t>57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3200" dirty="0" smtClean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rPr>
                      <m:t>5</m:t>
                    </m:r>
                  </m:oMath>
                </a14:m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454" y="2644251"/>
                <a:ext cx="2531655" cy="584775"/>
              </a:xfrm>
              <a:prstGeom prst="rect">
                <a:avLst/>
              </a:prstGeom>
              <a:blipFill>
                <a:blip r:embed="rId11"/>
                <a:stretch>
                  <a:fillRect l="-6024" t="-13542" r="-5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14113" y="3495896"/>
                <a:ext cx="26885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54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latin typeface="Comic Sans MS" panose="030F0702030302020204" pitchFamily="66" charset="0"/>
                  </a:rPr>
                  <a:t> 51 </a:t>
                </a:r>
                <a:endParaRPr lang="en-GB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113" y="3495896"/>
                <a:ext cx="2688557" cy="584775"/>
              </a:xfrm>
              <a:prstGeom prst="rect">
                <a:avLst/>
              </a:prstGeom>
              <a:blipFill>
                <a:blip r:embed="rId12"/>
                <a:stretch>
                  <a:fillRect l="-1361" t="-13542" r="-476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3085247" y="1789820"/>
            <a:ext cx="853138" cy="635989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085247" y="2624980"/>
            <a:ext cx="853138" cy="635989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085247" y="3460139"/>
            <a:ext cx="853138" cy="635989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489207" y="2603259"/>
            <a:ext cx="853138" cy="635989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98871" y="3459523"/>
            <a:ext cx="853138" cy="635989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89207" y="1728550"/>
            <a:ext cx="853138" cy="635989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74226" y="370834"/>
            <a:ext cx="747045" cy="747045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5606407" y="541008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7564" y="352186"/>
            <a:ext cx="1442352" cy="17607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6525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cs typeface="Calibri" panose="020F0502020204030204" pitchFamily="34" charset="0"/>
              </a:rPr>
              <a:t>Have a go at the rest of the worksheet</a:t>
            </a:r>
            <a:endParaRPr lang="en-GB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Complete the part-whole models</a:t>
            </a: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                                2)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 smtClean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 smtClean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3)                                 4)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648" y="1139566"/>
            <a:ext cx="2077898" cy="20801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26145" y="1139566"/>
            <a:ext cx="2077898" cy="20801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80" y="3555612"/>
            <a:ext cx="2801201" cy="20801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25023" y="3649211"/>
            <a:ext cx="2801201" cy="20801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487" y="2489212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571" y="2489212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81481" y="4833025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9775" y="4971663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32193" y="4796048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3864" y="1927552"/>
            <a:ext cx="591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10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9293" y="1344035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9351" y="3914696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9293" y="3895646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5046" y="5022402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937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Complete the part-whole models</a:t>
            </a: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                                2)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 smtClean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 smtClean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3)                                 4)</a:t>
            </a: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/>
            </a:pP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648" y="1139566"/>
            <a:ext cx="2077898" cy="20801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26145" y="1139566"/>
            <a:ext cx="2077898" cy="20801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080" y="3555612"/>
            <a:ext cx="2801201" cy="20801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225023" y="3649211"/>
            <a:ext cx="2801201" cy="20801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487" y="2489212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6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571" y="2489212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81481" y="4833025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5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29775" y="4971663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32193" y="4796048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3864" y="1927552"/>
            <a:ext cx="591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10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9293" y="1344035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19351" y="3914696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1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9293" y="3895646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3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5046" y="5022402"/>
            <a:ext cx="416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8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4521" y="1303157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79293" y="2509956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4472C4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7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415920" y="3704377"/>
            <a:ext cx="5661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10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38358" y="3790184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>
                    <a:lumMod val="75000"/>
                  </a:srgb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4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5520" y="583984"/>
            <a:ext cx="6772890" cy="2622770"/>
            <a:chOff x="759314" y="1328371"/>
            <a:chExt cx="6772890" cy="2622770"/>
          </a:xfrm>
        </p:grpSpPr>
        <p:sp>
          <p:nvSpPr>
            <p:cNvPr id="3" name="Rectangle 2"/>
            <p:cNvSpPr/>
            <p:nvPr/>
          </p:nvSpPr>
          <p:spPr>
            <a:xfrm>
              <a:off x="759314" y="1328371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107825" y="1328371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456336" y="1328371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04847" y="1328371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651" y="1328371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59314" y="2629339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7825" y="2629339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56336" y="2629339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04847" y="2629339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72651" y="2629339"/>
              <a:ext cx="1359553" cy="1321802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78031" y="522214"/>
            <a:ext cx="6984984" cy="1400492"/>
            <a:chOff x="631825" y="1266601"/>
            <a:chExt cx="6984984" cy="140049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25" y="1266601"/>
              <a:ext cx="1577566" cy="140049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784" y="1266601"/>
              <a:ext cx="1577566" cy="140049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8395" y="1266601"/>
              <a:ext cx="1577566" cy="140049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5840" y="1266601"/>
              <a:ext cx="1577566" cy="140049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9243" y="1266601"/>
              <a:ext cx="1577566" cy="1400492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577239" y="1836957"/>
            <a:ext cx="2957295" cy="1400492"/>
            <a:chOff x="631033" y="2581344"/>
            <a:chExt cx="2957295" cy="140049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033" y="2581344"/>
              <a:ext cx="1577566" cy="140049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762" y="2581344"/>
              <a:ext cx="1577566" cy="1400492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668940" y="3366430"/>
            <a:ext cx="6394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How many cupcakes has Ron baked in total?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599701"/>
              </p:ext>
            </p:extLst>
          </p:nvPr>
        </p:nvGraphicFramePr>
        <p:xfrm>
          <a:off x="1033976" y="457753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739336" y="4312914"/>
            <a:ext cx="6786880" cy="1385182"/>
            <a:chOff x="711200" y="4236720"/>
            <a:chExt cx="6786880" cy="1385182"/>
          </a:xfrm>
        </p:grpSpPr>
        <p:sp>
          <p:nvSpPr>
            <p:cNvPr id="25" name="Rectangle 24"/>
            <p:cNvSpPr/>
            <p:nvPr/>
          </p:nvSpPr>
          <p:spPr>
            <a:xfrm>
              <a:off x="812800" y="4236720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11200" y="5037127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6106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26951" y="5037127"/>
              <a:ext cx="3690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1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00365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26233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3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224634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27230" y="5029143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5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38287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6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57844" y="5029143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7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64921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8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71998" y="5037127"/>
              <a:ext cx="424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9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05003" y="5037127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10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38" name="Arc 37"/>
          <p:cNvSpPr/>
          <p:nvPr/>
        </p:nvSpPr>
        <p:spPr>
          <a:xfrm>
            <a:off x="4081975" y="4237695"/>
            <a:ext cx="1209523" cy="842704"/>
          </a:xfrm>
          <a:prstGeom prst="arc">
            <a:avLst>
              <a:gd name="adj1" fmla="val 10763185"/>
              <a:gd name="adj2" fmla="val 0"/>
            </a:avLst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73695" y="3692889"/>
                <a:ext cx="830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2</a:t>
                </a:r>
                <a:endParaRPr lang="en-GB" sz="3200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695" y="3692889"/>
                <a:ext cx="830677" cy="584775"/>
              </a:xfrm>
              <a:prstGeom prst="rect">
                <a:avLst/>
              </a:prstGeom>
              <a:blipFill>
                <a:blip r:embed="rId6"/>
                <a:stretch>
                  <a:fillRect t="-13542" r="-1838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77033" y="2106220"/>
                <a:ext cx="273504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400" dirty="0" smtClean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dirty="0" smtClean="0">
                    <a:latin typeface="Comic Sans MS" panose="030F0702030302020204" pitchFamily="66" charset="0"/>
                  </a:rPr>
                  <a:t> 7</a:t>
                </a:r>
                <a:endParaRPr lang="en-GB" sz="4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033" y="2106220"/>
                <a:ext cx="2735044" cy="769441"/>
              </a:xfrm>
              <a:prstGeom prst="rect">
                <a:avLst/>
              </a:prstGeom>
              <a:blipFill>
                <a:blip r:embed="rId7"/>
                <a:stretch>
                  <a:fillRect l="-8909" t="-16667" r="-7795" b="-37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330" y="3173745"/>
            <a:ext cx="2005405" cy="24730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052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8" grpId="0" animBg="1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21019"/>
              </p:ext>
            </p:extLst>
          </p:nvPr>
        </p:nvGraphicFramePr>
        <p:xfrm>
          <a:off x="1137920" y="349647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843280" y="3206917"/>
            <a:ext cx="6786880" cy="1392687"/>
            <a:chOff x="711200" y="4236720"/>
            <a:chExt cx="6786880" cy="1392687"/>
          </a:xfrm>
        </p:grpSpPr>
        <p:sp>
          <p:nvSpPr>
            <p:cNvPr id="31" name="Rectangle 30"/>
            <p:cNvSpPr/>
            <p:nvPr/>
          </p:nvSpPr>
          <p:spPr>
            <a:xfrm>
              <a:off x="812800" y="4236720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11200" y="5037127"/>
              <a:ext cx="6685280" cy="477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6106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47723" y="5037127"/>
              <a:ext cx="3690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1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82806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2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42472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3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7032" y="5044632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4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35230" y="5044632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5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51481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6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58076" y="5027005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7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663525" y="5037127"/>
              <a:ext cx="4347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8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70565" y="5037127"/>
              <a:ext cx="424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Comic Sans MS" panose="030F0702030302020204" pitchFamily="66" charset="0"/>
                </a:rPr>
                <a:t>9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18571" y="5037127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10</a:t>
              </a:r>
              <a:endParaRPr lang="en-GB" sz="32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39" y="726901"/>
            <a:ext cx="1192162" cy="128016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608" y="726901"/>
            <a:ext cx="1192162" cy="128016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376" y="726901"/>
            <a:ext cx="1192162" cy="128016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924" y="726901"/>
            <a:ext cx="1192162" cy="128016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692" y="726901"/>
            <a:ext cx="1192162" cy="1280160"/>
          </a:xfrm>
          <a:prstGeom prst="rect">
            <a:avLst/>
          </a:prstGeom>
        </p:spPr>
      </p:pic>
      <p:sp>
        <p:nvSpPr>
          <p:cNvPr id="49" name="Arc 48"/>
          <p:cNvSpPr/>
          <p:nvPr/>
        </p:nvSpPr>
        <p:spPr>
          <a:xfrm>
            <a:off x="2974286" y="2590618"/>
            <a:ext cx="2420782" cy="1991359"/>
          </a:xfrm>
          <a:prstGeom prst="arc">
            <a:avLst>
              <a:gd name="adj1" fmla="val 10723193"/>
              <a:gd name="adj2" fmla="val 0"/>
            </a:avLst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36665" y="2113098"/>
                <a:ext cx="830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4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665" y="2113098"/>
                <a:ext cx="830677" cy="584775"/>
              </a:xfrm>
              <a:prstGeom prst="rect">
                <a:avLst/>
              </a:prstGeom>
              <a:blipFill>
                <a:blip r:embed="rId7"/>
                <a:stretch>
                  <a:fillRect t="-13542" r="-1751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240" y="714509"/>
            <a:ext cx="1192162" cy="128016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788" y="704349"/>
            <a:ext cx="1192162" cy="12801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127534" y="4881017"/>
                <a:ext cx="22717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omic Sans MS" panose="030F0702030302020204" pitchFamily="66" charset="0"/>
                  </a:rPr>
                  <a:t>7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3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534" y="4881017"/>
                <a:ext cx="2271776" cy="646331"/>
              </a:xfrm>
              <a:prstGeom prst="rect">
                <a:avLst/>
              </a:prstGeom>
              <a:blipFill>
                <a:blip r:embed="rId8"/>
                <a:stretch>
                  <a:fillRect l="-8043" t="-15094" r="-7239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9372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403" y="4924548"/>
            <a:ext cx="6875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How many cakes has Ron baked in total?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23265" y="566186"/>
            <a:ext cx="3168015" cy="1351280"/>
            <a:chOff x="631825" y="1280160"/>
            <a:chExt cx="4681855" cy="2123440"/>
          </a:xfrm>
        </p:grpSpPr>
        <p:grpSp>
          <p:nvGrpSpPr>
            <p:cNvPr id="4" name="Group 3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5" name="Group 4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16" name="Group 15"/>
          <p:cNvGrpSpPr/>
          <p:nvPr/>
        </p:nvGrpSpPr>
        <p:grpSpPr>
          <a:xfrm>
            <a:off x="723265" y="2039386"/>
            <a:ext cx="3168015" cy="1351280"/>
            <a:chOff x="631825" y="1280160"/>
            <a:chExt cx="4681855" cy="2123440"/>
          </a:xfrm>
        </p:grpSpPr>
        <p:grpSp>
          <p:nvGrpSpPr>
            <p:cNvPr id="17" name="Group 16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0" name="Picture 1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29" name="Group 28"/>
          <p:cNvGrpSpPr/>
          <p:nvPr/>
        </p:nvGrpSpPr>
        <p:grpSpPr>
          <a:xfrm>
            <a:off x="711522" y="3563386"/>
            <a:ext cx="3168015" cy="749993"/>
            <a:chOff x="1058545" y="1422400"/>
            <a:chExt cx="6382471" cy="1400492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45" y="1422400"/>
              <a:ext cx="1577566" cy="1400492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221" y="1422400"/>
              <a:ext cx="1577566" cy="1400492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1748" y="1422400"/>
              <a:ext cx="1577566" cy="1400492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5709668" y="3575393"/>
            <a:ext cx="1380429" cy="749993"/>
            <a:chOff x="4659922" y="1422400"/>
            <a:chExt cx="2781094" cy="1400492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00003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79799"/>
              </p:ext>
            </p:extLst>
          </p:nvPr>
        </p:nvGraphicFramePr>
        <p:xfrm>
          <a:off x="1361440" y="374195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306573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749941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72774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806407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044925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614546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264739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29358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020239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14351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48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5456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083071" y="3504307"/>
            <a:ext cx="6685280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4413708" y="3320309"/>
            <a:ext cx="1209169" cy="1210748"/>
          </a:xfrm>
          <a:prstGeom prst="arc">
            <a:avLst>
              <a:gd name="adj1" fmla="val 10880336"/>
              <a:gd name="adj2" fmla="val 0"/>
            </a:avLst>
          </a:prstGeom>
          <a:ln w="28575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51959" y="2791991"/>
                <a:ext cx="83067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 </m:t>
                    </m:r>
                  </m:oMath>
                </a14:m>
                <a:r>
                  <a:rPr lang="en-US" sz="3200" dirty="0" smtClean="0">
                    <a:solidFill>
                      <a:schemeClr val="accent6">
                        <a:lumMod val="75000"/>
                      </a:schemeClr>
                    </a:solidFill>
                    <a:latin typeface="Comic Sans MS" panose="030F0702030302020204" pitchFamily="66" charset="0"/>
                  </a:rPr>
                  <a:t>2</a:t>
                </a:r>
                <a:endParaRPr lang="en-GB" sz="3200" dirty="0">
                  <a:solidFill>
                    <a:schemeClr val="accent6">
                      <a:lumMod val="75000"/>
                    </a:schemeClr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959" y="2791991"/>
                <a:ext cx="830677" cy="584775"/>
              </a:xfrm>
              <a:prstGeom prst="rect">
                <a:avLst/>
              </a:prstGeom>
              <a:blipFill>
                <a:blip r:embed="rId6"/>
                <a:stretch>
                  <a:fillRect t="-13542" r="-1838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903454" y="453207"/>
            <a:ext cx="2384971" cy="1137190"/>
            <a:chOff x="631825" y="1280160"/>
            <a:chExt cx="4681855" cy="2123440"/>
          </a:xfrm>
        </p:grpSpPr>
        <p:grpSp>
          <p:nvGrpSpPr>
            <p:cNvPr id="20" name="Group 19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3" name="Picture 2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5" name="Picture 2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26" name="Picture 2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32" name="Group 31"/>
          <p:cNvGrpSpPr/>
          <p:nvPr/>
        </p:nvGrpSpPr>
        <p:grpSpPr>
          <a:xfrm>
            <a:off x="4618637" y="435551"/>
            <a:ext cx="1116074" cy="666479"/>
            <a:chOff x="4659922" y="1422400"/>
            <a:chExt cx="2781094" cy="1400492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903454" y="1672213"/>
            <a:ext cx="2384971" cy="1137190"/>
            <a:chOff x="631825" y="1280160"/>
            <a:chExt cx="4681855" cy="2123440"/>
          </a:xfrm>
        </p:grpSpPr>
        <p:grpSp>
          <p:nvGrpSpPr>
            <p:cNvPr id="36" name="Group 35"/>
            <p:cNvGrpSpPr/>
            <p:nvPr/>
          </p:nvGrpSpPr>
          <p:grpSpPr>
            <a:xfrm>
              <a:off x="631825" y="1280160"/>
              <a:ext cx="4681855" cy="1178560"/>
              <a:chOff x="1058545" y="1422400"/>
              <a:chExt cx="6382471" cy="1400492"/>
            </a:xfrm>
          </p:grpSpPr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7" name="Picture 4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631825" y="2225040"/>
              <a:ext cx="4681855" cy="1178560"/>
              <a:chOff x="1058545" y="1422400"/>
              <a:chExt cx="6382471" cy="1400492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8545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48221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51748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1" name="Picture 4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59922" y="1422400"/>
                <a:ext cx="1577566" cy="1400492"/>
              </a:xfrm>
              <a:prstGeom prst="rect">
                <a:avLst/>
              </a:prstGeom>
            </p:spPr>
          </p:pic>
          <p:pic>
            <p:nvPicPr>
              <p:cNvPr id="42" name="Picture 4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63450" y="1422400"/>
                <a:ext cx="1577566" cy="1400492"/>
              </a:xfrm>
              <a:prstGeom prst="rect">
                <a:avLst/>
              </a:prstGeom>
            </p:spPr>
          </p:pic>
        </p:grpSp>
      </p:grpSp>
      <p:grpSp>
        <p:nvGrpSpPr>
          <p:cNvPr id="48" name="Group 47"/>
          <p:cNvGrpSpPr/>
          <p:nvPr/>
        </p:nvGrpSpPr>
        <p:grpSpPr>
          <a:xfrm>
            <a:off x="903454" y="2932115"/>
            <a:ext cx="2384971" cy="631168"/>
            <a:chOff x="1058545" y="1422400"/>
            <a:chExt cx="6382471" cy="1400492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8545" y="1422400"/>
              <a:ext cx="1577566" cy="1400492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8221" y="1422400"/>
              <a:ext cx="1577566" cy="1400492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1748" y="1422400"/>
              <a:ext cx="1577566" cy="1400492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922" y="1422400"/>
              <a:ext cx="1577566" cy="1400492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3450" y="1422400"/>
              <a:ext cx="1577566" cy="1400492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2993676" y="5052628"/>
                <a:ext cx="283603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>
                    <a:latin typeface="Comic Sans MS" panose="030F0702030302020204" pitchFamily="66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 smtClean="0">
                    <a:latin typeface="Comic Sans MS" panose="030F0702030302020204" pitchFamily="66" charset="0"/>
                  </a:rPr>
                  <a:t> 27</a:t>
                </a:r>
                <a:endParaRPr lang="en-GB" sz="3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3676" y="5052628"/>
                <a:ext cx="2836033" cy="646331"/>
              </a:xfrm>
              <a:prstGeom prst="rect">
                <a:avLst/>
              </a:prstGeom>
              <a:blipFill>
                <a:blip r:embed="rId9"/>
                <a:stretch>
                  <a:fillRect l="-6452" t="-15094" r="-5806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57200" y="4304714"/>
            <a:ext cx="7209551" cy="477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4362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20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4009" y="4304714"/>
            <a:ext cx="619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21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933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22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7580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23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37227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56874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25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6521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26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6168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27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15815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28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35462" y="4304714"/>
            <a:ext cx="690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29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0598" y="4304714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3</a:t>
            </a:r>
            <a:r>
              <a:rPr lang="en-US" sz="3200" dirty="0" smtClean="0">
                <a:latin typeface="Comic Sans MS" panose="030F0702030302020204" pitchFamily="66" charset="0"/>
              </a:rPr>
              <a:t>0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91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5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7|24.4|1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5.3|11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4.4|0.6|0.6|0.5|6.6|0.3|2.7|0.5|0.6|9.6|11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2.8|0.4|0.3|0.9|2|7.5|0.8|9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0.5|19|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0.1|11.9|1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7.9|10.3|12.4|18.2|4.5|2.6|4.6|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2.8|12.1|8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2.4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.7|16.8|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522d4c35-b548-4432-90ae-af4376e1c4b4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652A4DE-F488-441B-89BD-EF51DAE25B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9531</TotalTime>
  <Words>662</Words>
  <Application>Microsoft Office PowerPoint</Application>
  <PresentationFormat>On-screen Show (4:3)</PresentationFormat>
  <Paragraphs>226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Ms M Wilson</cp:lastModifiedBy>
  <cp:revision>233</cp:revision>
  <dcterms:created xsi:type="dcterms:W3CDTF">2019-07-05T11:02:13Z</dcterms:created>
  <dcterms:modified xsi:type="dcterms:W3CDTF">2020-12-06T14:00:54Z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