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63" r:id="rId8"/>
    <p:sldId id="260" r:id="rId9"/>
    <p:sldId id="261"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76"/>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C54CA-C21D-7634-718C-45F08B6E5A8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87927F5-53B6-C8BC-235D-FFFACC87AC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A335AF0-7B1F-4291-8BBA-1A7C9C55DD35}"/>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5" name="Footer Placeholder 4">
            <a:extLst>
              <a:ext uri="{FF2B5EF4-FFF2-40B4-BE49-F238E27FC236}">
                <a16:creationId xmlns:a16="http://schemas.microsoft.com/office/drawing/2014/main" id="{203AF74E-329A-2991-06B1-DA0EE0E52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1029B-5AF4-7326-BD05-B3BD7D64C35B}"/>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357287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8BE4C-7E1A-A3A8-C5F4-F4B60109FDF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0AB00CF-26A5-1F40-5E03-522FDE9913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5E747E-5B5A-488E-81A2-044F3EBE55E3}"/>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5" name="Footer Placeholder 4">
            <a:extLst>
              <a:ext uri="{FF2B5EF4-FFF2-40B4-BE49-F238E27FC236}">
                <a16:creationId xmlns:a16="http://schemas.microsoft.com/office/drawing/2014/main" id="{371D5FB1-89F1-BEE3-F2B2-58966E8E1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D1497-3D43-E34B-706E-B9CD14390FC8}"/>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3591461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B2222A-F4FF-540F-23E1-CCEAD4A98FB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0162FA-55BE-C819-F3D0-F359B429F1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7F56D8-84F9-C1EC-37F1-BA5AD99225A4}"/>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5" name="Footer Placeholder 4">
            <a:extLst>
              <a:ext uri="{FF2B5EF4-FFF2-40B4-BE49-F238E27FC236}">
                <a16:creationId xmlns:a16="http://schemas.microsoft.com/office/drawing/2014/main" id="{52F11775-18FD-8D7B-CC90-EC02F64CA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C91B2-2C76-52AB-3681-66F58FCE3E99}"/>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23254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BE79-D23D-B153-8AD9-4CF9F2B1B95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018C17-492D-71DC-AEAB-B8B3BE7DA4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2E509E-0F67-1007-8E80-8EE598382808}"/>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5" name="Footer Placeholder 4">
            <a:extLst>
              <a:ext uri="{FF2B5EF4-FFF2-40B4-BE49-F238E27FC236}">
                <a16:creationId xmlns:a16="http://schemas.microsoft.com/office/drawing/2014/main" id="{C7519F23-86F0-CCB0-94DE-2468BA661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F3D77-738C-6ED2-7ECC-B1677760E78A}"/>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3132745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7F5A-D60F-37AC-991A-F84806EEBD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6C2F8E-9577-910C-B899-C433E8902B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77930F-E9F1-444D-63E8-7C2B0A70AFA3}"/>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5" name="Footer Placeholder 4">
            <a:extLst>
              <a:ext uri="{FF2B5EF4-FFF2-40B4-BE49-F238E27FC236}">
                <a16:creationId xmlns:a16="http://schemas.microsoft.com/office/drawing/2014/main" id="{2DF959D9-6CE0-3AC4-B7AD-A40D38119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0CE15-74F4-528B-EC68-8DCF88279AD6}"/>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232258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6776-B1CA-CD85-5E62-8BA7092596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B56B8DF-4D03-85C1-E8B4-BA407BEFAED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032A10-C710-1307-918F-873C1452BF8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019002D-264F-67BA-51B2-CB4FC4A55DCA}"/>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6" name="Footer Placeholder 5">
            <a:extLst>
              <a:ext uri="{FF2B5EF4-FFF2-40B4-BE49-F238E27FC236}">
                <a16:creationId xmlns:a16="http://schemas.microsoft.com/office/drawing/2014/main" id="{4756F363-7631-C47B-9717-BCC3497267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97718-04D2-8291-FBF5-4F8B041B3348}"/>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240607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4BBD-61CA-B9CC-6A3E-F48D6A9BC1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6CD9B8-9F05-FDA7-A0C6-8F22E5BF81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F351CEF-F89D-2F6B-5C61-1E2C5B8BD6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5C9649C-2DA7-A6CF-8BFE-049EF46E6E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75A03DA-885B-1E44-B081-9801F0B8EA1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ECD9A7-8618-3A15-AA2B-511ECC2725BB}"/>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8" name="Footer Placeholder 7">
            <a:extLst>
              <a:ext uri="{FF2B5EF4-FFF2-40B4-BE49-F238E27FC236}">
                <a16:creationId xmlns:a16="http://schemas.microsoft.com/office/drawing/2014/main" id="{CE7AA204-3408-8FC9-9B32-9558380921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F422C-5B3D-4B22-F5FC-CB583C83B892}"/>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211333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CAD18-95DF-019A-8309-E9C2947417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EF919A-42FC-0885-D6BA-2D17F63AA385}"/>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4" name="Footer Placeholder 3">
            <a:extLst>
              <a:ext uri="{FF2B5EF4-FFF2-40B4-BE49-F238E27FC236}">
                <a16:creationId xmlns:a16="http://schemas.microsoft.com/office/drawing/2014/main" id="{24FB6FB5-87F6-602B-C48D-F43AD9D29F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AFB0C2-15E1-5BC0-7A14-7E933BD3A713}"/>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1764456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9945F-EA25-3F97-5327-07BDA588D75C}"/>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3" name="Footer Placeholder 2">
            <a:extLst>
              <a:ext uri="{FF2B5EF4-FFF2-40B4-BE49-F238E27FC236}">
                <a16:creationId xmlns:a16="http://schemas.microsoft.com/office/drawing/2014/main" id="{90D985B7-1EF1-6A3B-2BA6-9F9B525E56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40F4B9-AF1A-6FFC-548B-06A43B274A1C}"/>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241136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7A20-4FFC-4C0C-BAA2-FC410855443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6F940A-83E1-63DA-3FA6-46CC830351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A81A031-84EF-E52E-AC34-EECB16EA5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52C3E6-BB7C-7722-1EFD-B81DB3A35B0A}"/>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6" name="Footer Placeholder 5">
            <a:extLst>
              <a:ext uri="{FF2B5EF4-FFF2-40B4-BE49-F238E27FC236}">
                <a16:creationId xmlns:a16="http://schemas.microsoft.com/office/drawing/2014/main" id="{C13AB9C3-701F-980F-4893-B5F4B38E0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E0DA2-99F3-CA99-CD1D-46D326EAAA3A}"/>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1275834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F3DA5-7C19-02C6-8F68-D5C5FD9D9A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0A96837-AA77-5A13-70A2-E655011AD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EA141-E942-5E73-4E27-5078F743B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54AF37-3D6B-EDE6-1473-94C399327CF9}"/>
              </a:ext>
            </a:extLst>
          </p:cNvPr>
          <p:cNvSpPr>
            <a:spLocks noGrp="1"/>
          </p:cNvSpPr>
          <p:nvPr>
            <p:ph type="dt" sz="half" idx="10"/>
          </p:nvPr>
        </p:nvSpPr>
        <p:spPr/>
        <p:txBody>
          <a:bodyPr/>
          <a:lstStyle/>
          <a:p>
            <a:fld id="{C31C1182-D8B6-2342-8D56-FDE01B89C584}" type="datetimeFigureOut">
              <a:rPr lang="en-US" smtClean="0"/>
              <a:t>12/15/2023</a:t>
            </a:fld>
            <a:endParaRPr lang="en-US"/>
          </a:p>
        </p:txBody>
      </p:sp>
      <p:sp>
        <p:nvSpPr>
          <p:cNvPr id="6" name="Footer Placeholder 5">
            <a:extLst>
              <a:ext uri="{FF2B5EF4-FFF2-40B4-BE49-F238E27FC236}">
                <a16:creationId xmlns:a16="http://schemas.microsoft.com/office/drawing/2014/main" id="{1ACB07E1-2B3E-3B72-38FB-DAC1CAFC2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4A010-00E7-5C86-D7DA-D8F90B9D0058}"/>
              </a:ext>
            </a:extLst>
          </p:cNvPr>
          <p:cNvSpPr>
            <a:spLocks noGrp="1"/>
          </p:cNvSpPr>
          <p:nvPr>
            <p:ph type="sldNum" sz="quarter" idx="12"/>
          </p:nvPr>
        </p:nvSpPr>
        <p:spPr/>
        <p:txBody>
          <a:bodyPr/>
          <a:lstStyle/>
          <a:p>
            <a:fld id="{43EF6A10-35A2-EB42-BF3D-8BE27F648530}" type="slidenum">
              <a:rPr lang="en-US" smtClean="0"/>
              <a:t>‹#›</a:t>
            </a:fld>
            <a:endParaRPr lang="en-US"/>
          </a:p>
        </p:txBody>
      </p:sp>
    </p:spTree>
    <p:extLst>
      <p:ext uri="{BB962C8B-B14F-4D97-AF65-F5344CB8AC3E}">
        <p14:creationId xmlns:p14="http://schemas.microsoft.com/office/powerpoint/2010/main" val="135967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979424-1987-3282-545E-30E647BEC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E75A02-1503-8C19-A1DE-69CCE0B55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2BBC30-02A3-71CC-56A6-E77E5B3625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C1182-D8B6-2342-8D56-FDE01B89C584}" type="datetimeFigureOut">
              <a:rPr lang="en-US" smtClean="0"/>
              <a:t>12/15/2023</a:t>
            </a:fld>
            <a:endParaRPr lang="en-US"/>
          </a:p>
        </p:txBody>
      </p:sp>
      <p:sp>
        <p:nvSpPr>
          <p:cNvPr id="5" name="Footer Placeholder 4">
            <a:extLst>
              <a:ext uri="{FF2B5EF4-FFF2-40B4-BE49-F238E27FC236}">
                <a16:creationId xmlns:a16="http://schemas.microsoft.com/office/drawing/2014/main" id="{3C1A9911-B1AA-3ECF-9834-E8C19958B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17421E-ED3F-2D7A-7094-6EB7CB1B34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F6A10-35A2-EB42-BF3D-8BE27F648530}" type="slidenum">
              <a:rPr lang="en-US" smtClean="0"/>
              <a:t>‹#›</a:t>
            </a:fld>
            <a:endParaRPr lang="en-US"/>
          </a:p>
        </p:txBody>
      </p:sp>
    </p:spTree>
    <p:extLst>
      <p:ext uri="{BB962C8B-B14F-4D97-AF65-F5344CB8AC3E}">
        <p14:creationId xmlns:p14="http://schemas.microsoft.com/office/powerpoint/2010/main" val="3043443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headteacher@gfschools.co.uk"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4275B-C877-60DE-F876-26642D0A7684}"/>
              </a:ext>
            </a:extLst>
          </p:cNvPr>
          <p:cNvSpPr>
            <a:spLocks noGrp="1"/>
          </p:cNvSpPr>
          <p:nvPr>
            <p:ph type="ctrTitle"/>
          </p:nvPr>
        </p:nvSpPr>
        <p:spPr>
          <a:xfrm>
            <a:off x="1371597" y="348865"/>
            <a:ext cx="10044023" cy="877729"/>
          </a:xfrm>
        </p:spPr>
        <p:txBody>
          <a:bodyPr vert="horz" lIns="91440" tIns="45720" rIns="91440" bIns="45720" rtlCol="0" anchor="ctr">
            <a:normAutofit/>
          </a:bodyPr>
          <a:lstStyle/>
          <a:p>
            <a:pPr algn="l"/>
            <a:r>
              <a:rPr lang="en-US" sz="4000" kern="1200">
                <a:solidFill>
                  <a:srgbClr val="FFFFFF"/>
                </a:solidFill>
                <a:latin typeface="+mj-lt"/>
                <a:ea typeface="+mj-ea"/>
                <a:cs typeface="+mj-cs"/>
              </a:rPr>
              <a:t>Meet the Team</a:t>
            </a:r>
          </a:p>
        </p:txBody>
      </p:sp>
      <p:pic>
        <p:nvPicPr>
          <p:cNvPr id="5" name="Picture 4" descr="A person with long hair smiling&#10;&#10;Description automatically generated">
            <a:extLst>
              <a:ext uri="{FF2B5EF4-FFF2-40B4-BE49-F238E27FC236}">
                <a16:creationId xmlns:a16="http://schemas.microsoft.com/office/drawing/2014/main" id="{4866065F-8740-6FEE-5F2A-91E6E8477A05}"/>
              </a:ext>
            </a:extLst>
          </p:cNvPr>
          <p:cNvPicPr>
            <a:picLocks noChangeAspect="1"/>
          </p:cNvPicPr>
          <p:nvPr/>
        </p:nvPicPr>
        <p:blipFill>
          <a:blip r:embed="rId2"/>
          <a:stretch>
            <a:fillRect/>
          </a:stretch>
        </p:blipFill>
        <p:spPr>
          <a:xfrm>
            <a:off x="644056" y="2124129"/>
            <a:ext cx="3058449" cy="3631908"/>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9E09DAB4-0667-377C-BC92-B37B57AF3E75}"/>
              </a:ext>
            </a:extLst>
          </p:cNvPr>
          <p:cNvPicPr>
            <a:picLocks noChangeAspect="1"/>
          </p:cNvPicPr>
          <p:nvPr/>
        </p:nvPicPr>
        <p:blipFill>
          <a:blip r:embed="rId3"/>
          <a:stretch>
            <a:fillRect/>
          </a:stretch>
        </p:blipFill>
        <p:spPr>
          <a:xfrm>
            <a:off x="4417308" y="2204420"/>
            <a:ext cx="3140571" cy="3667251"/>
          </a:xfrm>
          <a:prstGeom prst="rect">
            <a:avLst/>
          </a:prstGeom>
        </p:spPr>
      </p:pic>
      <p:sp>
        <p:nvSpPr>
          <p:cNvPr id="10" name="TextBox 9">
            <a:extLst>
              <a:ext uri="{FF2B5EF4-FFF2-40B4-BE49-F238E27FC236}">
                <a16:creationId xmlns:a16="http://schemas.microsoft.com/office/drawing/2014/main" id="{1CDED682-6272-F0B2-9553-934382AB319E}"/>
              </a:ext>
            </a:extLst>
          </p:cNvPr>
          <p:cNvSpPr txBox="1"/>
          <p:nvPr/>
        </p:nvSpPr>
        <p:spPr>
          <a:xfrm>
            <a:off x="845758" y="5896764"/>
            <a:ext cx="2725792" cy="397069"/>
          </a:xfrm>
          <a:prstGeom prst="rect">
            <a:avLst/>
          </a:prstGeom>
          <a:noFill/>
        </p:spPr>
        <p:txBody>
          <a:bodyPr wrap="square" rtlCol="0">
            <a:spAutoFit/>
          </a:bodyPr>
          <a:lstStyle/>
          <a:p>
            <a:pPr algn="ctr" defTabSz="978408">
              <a:spcAft>
                <a:spcPts val="600"/>
              </a:spcAft>
            </a:pPr>
            <a:r>
              <a:rPr lang="en-US" sz="1926" kern="1200" dirty="0">
                <a:solidFill>
                  <a:schemeClr val="tx1"/>
                </a:solidFill>
                <a:latin typeface="+mn-lt"/>
                <a:ea typeface="+mn-ea"/>
                <a:cs typeface="+mn-cs"/>
              </a:rPr>
              <a:t>Pam Acheson</a:t>
            </a:r>
            <a:endParaRPr lang="en-US" dirty="0"/>
          </a:p>
        </p:txBody>
      </p:sp>
      <p:sp>
        <p:nvSpPr>
          <p:cNvPr id="11" name="TextBox 10">
            <a:extLst>
              <a:ext uri="{FF2B5EF4-FFF2-40B4-BE49-F238E27FC236}">
                <a16:creationId xmlns:a16="http://schemas.microsoft.com/office/drawing/2014/main" id="{3AD646B3-5922-C4F2-1810-0B0214B23717}"/>
              </a:ext>
            </a:extLst>
          </p:cNvPr>
          <p:cNvSpPr txBox="1"/>
          <p:nvPr/>
        </p:nvSpPr>
        <p:spPr>
          <a:xfrm>
            <a:off x="4739268" y="5977054"/>
            <a:ext cx="2981683" cy="369332"/>
          </a:xfrm>
          <a:prstGeom prst="rect">
            <a:avLst/>
          </a:prstGeom>
          <a:noFill/>
        </p:spPr>
        <p:txBody>
          <a:bodyPr wrap="square" rtlCol="0">
            <a:spAutoFit/>
          </a:bodyPr>
          <a:lstStyle/>
          <a:p>
            <a:pPr algn="ctr"/>
            <a:r>
              <a:rPr lang="en-US" dirty="0"/>
              <a:t>Katie Barker</a:t>
            </a:r>
          </a:p>
        </p:txBody>
      </p:sp>
      <p:sp>
        <p:nvSpPr>
          <p:cNvPr id="20" name="TextBox 19">
            <a:extLst>
              <a:ext uri="{FF2B5EF4-FFF2-40B4-BE49-F238E27FC236}">
                <a16:creationId xmlns:a16="http://schemas.microsoft.com/office/drawing/2014/main" id="{4AC0789F-1FC0-B11E-2054-08265C473DB3}"/>
              </a:ext>
            </a:extLst>
          </p:cNvPr>
          <p:cNvSpPr txBox="1"/>
          <p:nvPr/>
        </p:nvSpPr>
        <p:spPr>
          <a:xfrm>
            <a:off x="8672264" y="5977054"/>
            <a:ext cx="2976327" cy="369332"/>
          </a:xfrm>
          <a:prstGeom prst="rect">
            <a:avLst/>
          </a:prstGeom>
          <a:noFill/>
        </p:spPr>
        <p:txBody>
          <a:bodyPr wrap="square" rtlCol="0">
            <a:spAutoFit/>
          </a:bodyPr>
          <a:lstStyle/>
          <a:p>
            <a:pPr algn="ctr"/>
            <a:r>
              <a:rPr lang="en-US" dirty="0"/>
              <a:t>Andy Scott</a:t>
            </a:r>
          </a:p>
        </p:txBody>
      </p:sp>
      <p:pic>
        <p:nvPicPr>
          <p:cNvPr id="3" name="Picture 2">
            <a:extLst>
              <a:ext uri="{FF2B5EF4-FFF2-40B4-BE49-F238E27FC236}">
                <a16:creationId xmlns:a16="http://schemas.microsoft.com/office/drawing/2014/main" id="{87CA79CD-ED36-448A-AA6A-B40EF2A9A0E8}"/>
              </a:ext>
            </a:extLst>
          </p:cNvPr>
          <p:cNvPicPr>
            <a:picLocks noChangeAspect="1"/>
          </p:cNvPicPr>
          <p:nvPr/>
        </p:nvPicPr>
        <p:blipFill>
          <a:blip r:embed="rId4"/>
          <a:stretch>
            <a:fillRect/>
          </a:stretch>
        </p:blipFill>
        <p:spPr>
          <a:xfrm>
            <a:off x="8803751" y="1924820"/>
            <a:ext cx="2876820" cy="3835760"/>
          </a:xfrm>
          <a:prstGeom prst="rect">
            <a:avLst/>
          </a:prstGeom>
        </p:spPr>
      </p:pic>
    </p:spTree>
    <p:extLst>
      <p:ext uri="{BB962C8B-B14F-4D97-AF65-F5344CB8AC3E}">
        <p14:creationId xmlns:p14="http://schemas.microsoft.com/office/powerpoint/2010/main" val="404618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31460D47-75CD-497D-BC88-FA41997D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12" name="Rectangle 11">
              <a:extLst>
                <a:ext uri="{FF2B5EF4-FFF2-40B4-BE49-F238E27FC236}">
                  <a16:creationId xmlns:a16="http://schemas.microsoft.com/office/drawing/2014/main" id="{09009592-A5E6-4C28-98E1-2066732D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0D59619-E7E2-49E5-B842-23F79868B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E6A0E474-BC1B-4020-8F1C-5DB17CF64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599"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447E70A5-E40E-87FD-82CD-DED96C98F198}"/>
              </a:ext>
            </a:extLst>
          </p:cNvPr>
          <p:cNvSpPr>
            <a:spLocks noGrp="1"/>
          </p:cNvSpPr>
          <p:nvPr>
            <p:ph type="title"/>
          </p:nvPr>
        </p:nvSpPr>
        <p:spPr>
          <a:xfrm>
            <a:off x="1142999" y="1676401"/>
            <a:ext cx="5867402" cy="587297"/>
          </a:xfrm>
        </p:spPr>
        <p:txBody>
          <a:bodyPr vert="horz" lIns="91440" tIns="45720" rIns="91440" bIns="45720" rtlCol="0" anchor="t">
            <a:normAutofit/>
          </a:bodyPr>
          <a:lstStyle/>
          <a:p>
            <a:r>
              <a:rPr lang="en-US" sz="3200" b="1" kern="1200" dirty="0">
                <a:solidFill>
                  <a:schemeClr val="tx1"/>
                </a:solidFill>
                <a:latin typeface="+mj-lt"/>
                <a:ea typeface="+mj-ea"/>
                <a:cs typeface="+mj-cs"/>
              </a:rPr>
              <a:t>Pam Acheson</a:t>
            </a:r>
          </a:p>
        </p:txBody>
      </p:sp>
      <p:pic>
        <p:nvPicPr>
          <p:cNvPr id="4" name="Picture 3">
            <a:extLst>
              <a:ext uri="{FF2B5EF4-FFF2-40B4-BE49-F238E27FC236}">
                <a16:creationId xmlns:a16="http://schemas.microsoft.com/office/drawing/2014/main" id="{C8E90149-3904-ADC0-1012-1DCAFC18488A}"/>
              </a:ext>
            </a:extLst>
          </p:cNvPr>
          <p:cNvPicPr>
            <a:picLocks noChangeAspect="1"/>
          </p:cNvPicPr>
          <p:nvPr/>
        </p:nvPicPr>
        <p:blipFill>
          <a:blip r:embed="rId2"/>
          <a:stretch>
            <a:fillRect/>
          </a:stretch>
        </p:blipFill>
        <p:spPr>
          <a:xfrm>
            <a:off x="7782427" y="1676400"/>
            <a:ext cx="2951745" cy="3505199"/>
          </a:xfrm>
          <a:prstGeom prst="rect">
            <a:avLst/>
          </a:prstGeom>
        </p:spPr>
      </p:pic>
      <p:sp>
        <p:nvSpPr>
          <p:cNvPr id="5" name="TextBox 4">
            <a:extLst>
              <a:ext uri="{FF2B5EF4-FFF2-40B4-BE49-F238E27FC236}">
                <a16:creationId xmlns:a16="http://schemas.microsoft.com/office/drawing/2014/main" id="{41E2527C-9674-7F1E-4F48-36BA951352F9}"/>
              </a:ext>
            </a:extLst>
          </p:cNvPr>
          <p:cNvSpPr txBox="1"/>
          <p:nvPr/>
        </p:nvSpPr>
        <p:spPr>
          <a:xfrm>
            <a:off x="1226634" y="2263698"/>
            <a:ext cx="5475249" cy="3323987"/>
          </a:xfrm>
          <a:prstGeom prst="rect">
            <a:avLst/>
          </a:prstGeom>
          <a:noFill/>
        </p:spPr>
        <p:txBody>
          <a:bodyPr wrap="square" rtlCol="0">
            <a:spAutoFit/>
          </a:bodyPr>
          <a:lstStyle/>
          <a:p>
            <a:r>
              <a:rPr lang="en-GB" sz="1400" b="0" i="0" dirty="0">
                <a:solidFill>
                  <a:srgbClr val="000000"/>
                </a:solidFill>
                <a:effectLst/>
                <a:latin typeface="arial" panose="020B0604020202020204" pitchFamily="34" charset="0"/>
              </a:rPr>
              <a:t>I qualified as a teacher from the College of Ripon and York St John in 1997 with a Theology degree and have since worked for three different local authorities. I started my career at Corporation Road Primary in Darlington. After taking some time out to travel round Australia, </a:t>
            </a:r>
            <a:r>
              <a:rPr lang="en-GB" sz="1400" dirty="0">
                <a:solidFill>
                  <a:srgbClr val="000000"/>
                </a:solidFill>
                <a:latin typeface="arial" panose="020B0604020202020204" pitchFamily="34" charset="0"/>
              </a:rPr>
              <a:t>I then worked at Cathedral Primary School in Ripon where I was lucky enough to</a:t>
            </a:r>
            <a:r>
              <a:rPr lang="en-GB" sz="1400" b="0" i="0" dirty="0">
                <a:solidFill>
                  <a:srgbClr val="000000"/>
                </a:solidFill>
                <a:effectLst/>
                <a:latin typeface="arial" panose="020B0604020202020204" pitchFamily="34" charset="0"/>
              </a:rPr>
              <a:t> have taught in every year group from Reception to Y6 and was a subject leader for a range of core and foundation subjects. I have also worked for Hartlepool Borough Council as a teacher before returning to North Yorkshire working as an Assistant Headteacher at Cathedral Primary for 3 years. </a:t>
            </a:r>
            <a:r>
              <a:rPr lang="en-GB" sz="1400" dirty="0">
                <a:solidFill>
                  <a:srgbClr val="000000"/>
                </a:solidFill>
                <a:latin typeface="arial" panose="020B0604020202020204" pitchFamily="34" charset="0"/>
              </a:rPr>
              <a:t>I</a:t>
            </a:r>
            <a:r>
              <a:rPr lang="en-GB" sz="1400" b="0" i="0" dirty="0">
                <a:solidFill>
                  <a:srgbClr val="000000"/>
                </a:solidFill>
                <a:effectLst/>
                <a:latin typeface="arial" panose="020B0604020202020204" pitchFamily="34" charset="0"/>
              </a:rPr>
              <a:t> took up my first Headship in 2015 at </a:t>
            </a:r>
            <a:r>
              <a:rPr lang="en-GB" sz="1400" b="0" i="0" dirty="0" err="1">
                <a:solidFill>
                  <a:srgbClr val="000000"/>
                </a:solidFill>
                <a:effectLst/>
                <a:latin typeface="arial" panose="020B0604020202020204" pitchFamily="34" charset="0"/>
              </a:rPr>
              <a:t>Scotton</a:t>
            </a:r>
            <a:r>
              <a:rPr lang="en-GB" sz="1400" b="0" i="0" dirty="0">
                <a:solidFill>
                  <a:srgbClr val="000000"/>
                </a:solidFill>
                <a:effectLst/>
                <a:latin typeface="arial" panose="020B0604020202020204" pitchFamily="34" charset="0"/>
              </a:rPr>
              <a:t> </a:t>
            </a:r>
            <a:r>
              <a:rPr lang="en-GB" sz="1400" b="0" i="0" dirty="0" err="1">
                <a:solidFill>
                  <a:srgbClr val="000000"/>
                </a:solidFill>
                <a:effectLst/>
                <a:latin typeface="arial" panose="020B0604020202020204" pitchFamily="34" charset="0"/>
              </a:rPr>
              <a:t>Lingerfield</a:t>
            </a:r>
            <a:r>
              <a:rPr lang="en-GB" sz="1400" b="0" i="0" dirty="0">
                <a:solidFill>
                  <a:srgbClr val="000000"/>
                </a:solidFill>
                <a:effectLst/>
                <a:latin typeface="arial" panose="020B0604020202020204" pitchFamily="34" charset="0"/>
              </a:rPr>
              <a:t> Primary School and then moved to the Federation of </a:t>
            </a:r>
            <a:r>
              <a:rPr lang="en-GB" sz="1400" b="0" i="0" dirty="0" err="1">
                <a:solidFill>
                  <a:srgbClr val="000000"/>
                </a:solidFill>
                <a:effectLst/>
                <a:latin typeface="arial" panose="020B0604020202020204" pitchFamily="34" charset="0"/>
              </a:rPr>
              <a:t>Grewelthorpe</a:t>
            </a:r>
            <a:r>
              <a:rPr lang="en-GB" sz="1400" b="0" i="0" dirty="0">
                <a:solidFill>
                  <a:srgbClr val="000000"/>
                </a:solidFill>
                <a:effectLst/>
                <a:latin typeface="arial" panose="020B0604020202020204" pitchFamily="34" charset="0"/>
              </a:rPr>
              <a:t> and Fountains CE Primary Schools in January 2019. I am the Designated Safeguarding Lead for the Federation and am also responsible for leading RE, Collective Worship and Modern Foreign Languages.</a:t>
            </a:r>
            <a:endParaRPr lang="en-US" sz="1400" dirty="0"/>
          </a:p>
        </p:txBody>
      </p:sp>
    </p:spTree>
    <p:extLst>
      <p:ext uri="{BB962C8B-B14F-4D97-AF65-F5344CB8AC3E}">
        <p14:creationId xmlns:p14="http://schemas.microsoft.com/office/powerpoint/2010/main" val="960104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4" name="Group 23">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25" name="Rectangle 24">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8" name="Freeform: Shape 27">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9">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64A8C7E5-C59A-5EAF-4D0D-8C13FEFABCBB}"/>
              </a:ext>
            </a:extLst>
          </p:cNvPr>
          <p:cNvSpPr>
            <a:spLocks noGrp="1"/>
          </p:cNvSpPr>
          <p:nvPr>
            <p:ph type="title"/>
          </p:nvPr>
        </p:nvSpPr>
        <p:spPr>
          <a:xfrm>
            <a:off x="5999018" y="1136072"/>
            <a:ext cx="5211907" cy="3588327"/>
          </a:xfrm>
        </p:spPr>
        <p:txBody>
          <a:bodyPr vert="horz" lIns="91440" tIns="45720" rIns="91440" bIns="45720" rtlCol="0" anchor="t">
            <a:normAutofit fontScale="90000"/>
          </a:bodyPr>
          <a:lstStyle/>
          <a:p>
            <a:r>
              <a:rPr lang="en-US" sz="3200" b="1" dirty="0"/>
              <a:t>Katie Barker</a:t>
            </a:r>
            <a:br>
              <a:rPr lang="en-US" sz="3200" dirty="0"/>
            </a:br>
            <a:r>
              <a:rPr lang="en-GB" sz="1600" b="0" i="0" dirty="0">
                <a:solidFill>
                  <a:srgbClr val="000000"/>
                </a:solidFill>
                <a:effectLst/>
                <a:latin typeface="arial" panose="020B0604020202020204" pitchFamily="34" charset="0"/>
              </a:rPr>
              <a:t>I first began working at Fountains School in 2007 as a Teaching Assistant before leaving to complete a PGCE. I then began my teaching career at Fountains in 2009 in Year 3 &amp; 4 before I moved into Year 5 &amp; 6 in 2010 where I have taught ever since.</a:t>
            </a:r>
            <a:br>
              <a:rPr lang="en-GB" sz="1600" dirty="0"/>
            </a:br>
            <a:r>
              <a:rPr lang="en-GB" sz="1600" b="0" i="0" dirty="0">
                <a:solidFill>
                  <a:srgbClr val="000000"/>
                </a:solidFill>
                <a:effectLst/>
                <a:latin typeface="arial" panose="020B0604020202020204" pitchFamily="34" charset="0"/>
              </a:rPr>
              <a:t>I was given the role of Interim Headteacher for the Autumn term 2018 to see the Federation through the short transition period to the arrival of our now Headteacher, Pam Acheson.</a:t>
            </a:r>
            <a:br>
              <a:rPr lang="en-GB" sz="1600" b="0" i="0" dirty="0">
                <a:solidFill>
                  <a:srgbClr val="000000"/>
                </a:solidFill>
                <a:effectLst/>
                <a:latin typeface="arial" panose="020B0604020202020204" pitchFamily="34" charset="0"/>
              </a:rPr>
            </a:br>
            <a:r>
              <a:rPr lang="en-GB" sz="1600" b="0" i="0" dirty="0">
                <a:solidFill>
                  <a:srgbClr val="000000"/>
                </a:solidFill>
                <a:effectLst/>
                <a:latin typeface="arial" panose="020B0604020202020204" pitchFamily="34" charset="0"/>
              </a:rPr>
              <a:t>In January 2019, I resumed teaching in Year 5 &amp; 6 and also took on the role of Assistant to the Head at Fountains. More recently I have taken on the role of Deputy Headteacher across the Federation. </a:t>
            </a:r>
            <a:br>
              <a:rPr lang="en-GB" sz="1600" b="0" i="0" dirty="0">
                <a:solidFill>
                  <a:srgbClr val="000000"/>
                </a:solidFill>
                <a:effectLst/>
                <a:latin typeface="arial" panose="020B0604020202020204" pitchFamily="34" charset="0"/>
              </a:rPr>
            </a:br>
            <a:r>
              <a:rPr lang="en-GB" sz="1600" b="0" i="0" dirty="0">
                <a:solidFill>
                  <a:srgbClr val="000000"/>
                </a:solidFill>
                <a:effectLst/>
                <a:latin typeface="arial" panose="020B0604020202020204" pitchFamily="34" charset="0"/>
              </a:rPr>
              <a:t>I currently lead English across the Federation, the Deputy Designated Safeguarding Lead and am responsible for teaching and learning as part of my Senior Leadership position.</a:t>
            </a:r>
            <a:br>
              <a:rPr lang="en-GB" sz="1600" dirty="0"/>
            </a:br>
            <a:r>
              <a:rPr lang="en-GB" sz="1600" b="0" i="0" dirty="0">
                <a:solidFill>
                  <a:srgbClr val="000000"/>
                </a:solidFill>
                <a:effectLst/>
                <a:latin typeface="arial" panose="020B0604020202020204" pitchFamily="34" charset="0"/>
              </a:rPr>
              <a:t>I joined the Governing Body of Fountains School in 2013 as the Staff Governor and also worked as the pupil premium Governor. I was then part of the working party that steered the school through the transformation into a Federation with </a:t>
            </a:r>
            <a:r>
              <a:rPr lang="en-GB" sz="1600" b="0" i="0" dirty="0" err="1">
                <a:solidFill>
                  <a:srgbClr val="000000"/>
                </a:solidFill>
                <a:effectLst/>
                <a:latin typeface="arial" panose="020B0604020202020204" pitchFamily="34" charset="0"/>
              </a:rPr>
              <a:t>Grewelthorpe</a:t>
            </a:r>
            <a:r>
              <a:rPr lang="en-GB" sz="1600" b="0" i="0" dirty="0">
                <a:solidFill>
                  <a:srgbClr val="000000"/>
                </a:solidFill>
                <a:effectLst/>
                <a:latin typeface="arial" panose="020B0604020202020204" pitchFamily="34" charset="0"/>
              </a:rPr>
              <a:t> Primary. When the two schools were federated in 2015, I remained on the Governing Body and I’m currently the Staff Governor. </a:t>
            </a:r>
            <a:endParaRPr lang="en-US" sz="1600" dirty="0"/>
          </a:p>
        </p:txBody>
      </p:sp>
      <p:pic>
        <p:nvPicPr>
          <p:cNvPr id="8" name="Picture 7">
            <a:extLst>
              <a:ext uri="{FF2B5EF4-FFF2-40B4-BE49-F238E27FC236}">
                <a16:creationId xmlns:a16="http://schemas.microsoft.com/office/drawing/2014/main" id="{53E6DC58-6848-8A14-776C-F8094E49A690}"/>
              </a:ext>
            </a:extLst>
          </p:cNvPr>
          <p:cNvPicPr>
            <a:picLocks noChangeAspect="1"/>
          </p:cNvPicPr>
          <p:nvPr/>
        </p:nvPicPr>
        <p:blipFill rotWithShape="1">
          <a:blip r:embed="rId2"/>
          <a:srcRect b="10334"/>
          <a:stretch/>
        </p:blipFill>
        <p:spPr>
          <a:xfrm>
            <a:off x="981074" y="990598"/>
            <a:ext cx="4657726" cy="4876800"/>
          </a:xfrm>
          <a:prstGeom prst="rect">
            <a:avLst/>
          </a:prstGeom>
        </p:spPr>
      </p:pic>
    </p:spTree>
    <p:extLst>
      <p:ext uri="{BB962C8B-B14F-4D97-AF65-F5344CB8AC3E}">
        <p14:creationId xmlns:p14="http://schemas.microsoft.com/office/powerpoint/2010/main" val="384346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4" name="Group 23">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25" name="Rectangle 24">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8" name="Freeform: Shape 27">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9">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64A8C7E5-C59A-5EAF-4D0D-8C13FEFABCBB}"/>
              </a:ext>
            </a:extLst>
          </p:cNvPr>
          <p:cNvSpPr>
            <a:spLocks noGrp="1"/>
          </p:cNvSpPr>
          <p:nvPr>
            <p:ph type="title"/>
          </p:nvPr>
        </p:nvSpPr>
        <p:spPr>
          <a:xfrm>
            <a:off x="5999018" y="1136072"/>
            <a:ext cx="5211907" cy="3588327"/>
          </a:xfrm>
        </p:spPr>
        <p:txBody>
          <a:bodyPr vert="horz" lIns="91440" tIns="45720" rIns="91440" bIns="45720" rtlCol="0" anchor="t">
            <a:normAutofit fontScale="90000"/>
          </a:bodyPr>
          <a:lstStyle/>
          <a:p>
            <a:r>
              <a:rPr lang="en-US" sz="2700" b="1" dirty="0">
                <a:latin typeface="+mj-lt"/>
              </a:rPr>
              <a:t>Andy Scott</a:t>
            </a:r>
            <a:br>
              <a:rPr lang="en-US" sz="6000" b="1" dirty="0">
                <a:latin typeface="+mj-lt"/>
              </a:rPr>
            </a:br>
            <a:r>
              <a:rPr lang="en-GB" sz="1600" dirty="0">
                <a:latin typeface="+mn-lt"/>
                <a:cs typeface="Arial" panose="020B0604020202020204" pitchFamily="34" charset="0"/>
              </a:rPr>
              <a:t>I was working as an archaeologist when, in 2008, I decided to change career to primary teaching. I have a degree and master's degree in archaeology from UCL and the University of York, and a post graduate certificate in primary education (PGCE) from Leeds Beckett University. ​</a:t>
            </a:r>
            <a:br>
              <a:rPr lang="en-GB" sz="1600" dirty="0">
                <a:latin typeface="+mn-lt"/>
                <a:cs typeface="Arial" panose="020B0604020202020204" pitchFamily="34" charset="0"/>
              </a:rPr>
            </a:br>
            <a:r>
              <a:rPr lang="en-GB" sz="1600" dirty="0">
                <a:latin typeface="+mn-lt"/>
                <a:cs typeface="Arial" panose="020B0604020202020204" pitchFamily="34" charset="0"/>
              </a:rPr>
              <a:t> </a:t>
            </a:r>
            <a:br>
              <a:rPr lang="en-GB" sz="1600" dirty="0">
                <a:latin typeface="+mn-lt"/>
                <a:cs typeface="Arial" panose="020B0604020202020204" pitchFamily="34" charset="0"/>
              </a:rPr>
            </a:br>
            <a:r>
              <a:rPr lang="en-GB" sz="1600" dirty="0">
                <a:latin typeface="+mn-lt"/>
                <a:cs typeface="Arial" panose="020B0604020202020204" pitchFamily="34" charset="0"/>
              </a:rPr>
              <a:t>After completing my training, I worked in a number of different schools in the  Bradford, before moving to North Yorkshire, joining the Upper Wharfedale Primary Federation of four schools situated above Skipton. My first post was at </a:t>
            </a:r>
            <a:r>
              <a:rPr lang="en-GB" sz="1600" dirty="0" err="1">
                <a:latin typeface="+mn-lt"/>
                <a:cs typeface="Arial" panose="020B0604020202020204" pitchFamily="34" charset="0"/>
              </a:rPr>
              <a:t>Kettlewell</a:t>
            </a:r>
            <a:r>
              <a:rPr lang="en-GB" sz="1600" dirty="0">
                <a:latin typeface="+mn-lt"/>
                <a:cs typeface="Arial" panose="020B0604020202020204" pitchFamily="34" charset="0"/>
              </a:rPr>
              <a:t> Primary School, and after three years I moved to </a:t>
            </a:r>
            <a:r>
              <a:rPr lang="en-GB" sz="1600" dirty="0" err="1">
                <a:latin typeface="+mn-lt"/>
                <a:cs typeface="Arial" panose="020B0604020202020204" pitchFamily="34" charset="0"/>
              </a:rPr>
              <a:t>Grassington</a:t>
            </a:r>
            <a:r>
              <a:rPr lang="en-GB" sz="1600" dirty="0">
                <a:latin typeface="+mn-lt"/>
                <a:cs typeface="Arial" panose="020B0604020202020204" pitchFamily="34" charset="0"/>
              </a:rPr>
              <a:t>. I have taught across the key stages, but predominantly in KS2. I was the Base Leader at </a:t>
            </a:r>
            <a:r>
              <a:rPr lang="en-GB" sz="1600" dirty="0" err="1">
                <a:latin typeface="+mn-lt"/>
                <a:cs typeface="Arial" panose="020B0604020202020204" pitchFamily="34" charset="0"/>
              </a:rPr>
              <a:t>Grassington</a:t>
            </a:r>
            <a:r>
              <a:rPr lang="en-GB" sz="1600" dirty="0">
                <a:latin typeface="+mn-lt"/>
                <a:cs typeface="Arial" panose="020B0604020202020204" pitchFamily="34" charset="0"/>
              </a:rPr>
              <a:t> Primary School, Designated Safeguarding Lead, English Lead, and Assistant Headteacher for the federation. ​</a:t>
            </a:r>
            <a:br>
              <a:rPr lang="en-GB" sz="1600" dirty="0">
                <a:latin typeface="+mn-lt"/>
                <a:cs typeface="Arial" panose="020B0604020202020204" pitchFamily="34" charset="0"/>
              </a:rPr>
            </a:br>
            <a:r>
              <a:rPr lang="en-GB" sz="1600" dirty="0">
                <a:latin typeface="+mn-lt"/>
                <a:cs typeface="Arial" panose="020B0604020202020204" pitchFamily="34" charset="0"/>
              </a:rPr>
              <a:t> </a:t>
            </a:r>
            <a:br>
              <a:rPr lang="en-GB" sz="1600" dirty="0">
                <a:latin typeface="+mn-lt"/>
                <a:cs typeface="Arial" panose="020B0604020202020204" pitchFamily="34" charset="0"/>
              </a:rPr>
            </a:br>
            <a:r>
              <a:rPr lang="en-GB" sz="1600" dirty="0">
                <a:latin typeface="+mn-lt"/>
                <a:cs typeface="Arial" panose="020B0604020202020204" pitchFamily="34" charset="0"/>
              </a:rPr>
              <a:t>I have been working at Fountains and </a:t>
            </a:r>
            <a:r>
              <a:rPr lang="en-GB" sz="1600" dirty="0" err="1">
                <a:latin typeface="+mn-lt"/>
                <a:cs typeface="Arial" panose="020B0604020202020204" pitchFamily="34" charset="0"/>
              </a:rPr>
              <a:t>Grewelthorpe</a:t>
            </a:r>
            <a:r>
              <a:rPr lang="en-GB" sz="1600" dirty="0">
                <a:latin typeface="+mn-lt"/>
                <a:cs typeface="Arial" panose="020B0604020202020204" pitchFamily="34" charset="0"/>
              </a:rPr>
              <a:t> schools as Deputy Headteacher since Easter, covering Mrs Barker's maternity leave. On her return in 2024, I will remain with the federation as part of the senior leadership team (SLT).​</a:t>
            </a:r>
          </a:p>
        </p:txBody>
      </p:sp>
      <p:pic>
        <p:nvPicPr>
          <p:cNvPr id="3" name="Picture 2">
            <a:extLst>
              <a:ext uri="{FF2B5EF4-FFF2-40B4-BE49-F238E27FC236}">
                <a16:creationId xmlns:a16="http://schemas.microsoft.com/office/drawing/2014/main" id="{D0E4017F-D17C-94B3-675D-795A6450B908}"/>
              </a:ext>
            </a:extLst>
          </p:cNvPr>
          <p:cNvPicPr>
            <a:picLocks noChangeAspect="1"/>
          </p:cNvPicPr>
          <p:nvPr/>
        </p:nvPicPr>
        <p:blipFill>
          <a:blip r:embed="rId2"/>
          <a:stretch>
            <a:fillRect/>
          </a:stretch>
        </p:blipFill>
        <p:spPr>
          <a:xfrm>
            <a:off x="1661097" y="1136072"/>
            <a:ext cx="3134025" cy="4178700"/>
          </a:xfrm>
          <a:prstGeom prst="rect">
            <a:avLst/>
          </a:prstGeom>
        </p:spPr>
      </p:pic>
    </p:spTree>
    <p:extLst>
      <p:ext uri="{BB962C8B-B14F-4D97-AF65-F5344CB8AC3E}">
        <p14:creationId xmlns:p14="http://schemas.microsoft.com/office/powerpoint/2010/main" val="2398823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B55D47-989A-A0AE-6844-9CECA93D8F4C}"/>
              </a:ext>
            </a:extLst>
          </p:cNvPr>
          <p:cNvPicPr>
            <a:picLocks noChangeAspect="1"/>
          </p:cNvPicPr>
          <p:nvPr/>
        </p:nvPicPr>
        <p:blipFill rotWithShape="1">
          <a:blip r:embed="rId2"/>
          <a:srcRect t="24498" b="1245"/>
          <a:stretch/>
        </p:blipFill>
        <p:spPr>
          <a:xfrm>
            <a:off x="20" y="10"/>
            <a:ext cx="12191980" cy="6857990"/>
          </a:xfrm>
          <a:prstGeom prst="rect">
            <a:avLst/>
          </a:prstGeom>
        </p:spPr>
      </p:pic>
      <p:sp>
        <p:nvSpPr>
          <p:cNvPr id="2" name="Title 1">
            <a:extLst>
              <a:ext uri="{FF2B5EF4-FFF2-40B4-BE49-F238E27FC236}">
                <a16:creationId xmlns:a16="http://schemas.microsoft.com/office/drawing/2014/main" id="{F2744B34-52AF-3F38-CAD1-1DC61084207D}"/>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anchor="ctr">
            <a:normAutofit/>
          </a:bodyPr>
          <a:lstStyle/>
          <a:p>
            <a:pPr algn="ctr"/>
            <a:r>
              <a:rPr lang="en-US" sz="2800">
                <a:solidFill>
                  <a:srgbClr val="262626"/>
                </a:solidFill>
              </a:rPr>
              <a:t>Teamwork</a:t>
            </a:r>
            <a:br>
              <a:rPr lang="en-US" sz="2800">
                <a:solidFill>
                  <a:srgbClr val="262626"/>
                </a:solidFill>
              </a:rPr>
            </a:br>
            <a:endParaRPr lang="en-US" sz="2800">
              <a:solidFill>
                <a:srgbClr val="262626"/>
              </a:solidFill>
            </a:endParaRPr>
          </a:p>
        </p:txBody>
      </p:sp>
    </p:spTree>
    <p:extLst>
      <p:ext uri="{BB962C8B-B14F-4D97-AF65-F5344CB8AC3E}">
        <p14:creationId xmlns:p14="http://schemas.microsoft.com/office/powerpoint/2010/main" val="31375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4C63-6705-6010-6750-BA40D2CDC51F}"/>
              </a:ext>
            </a:extLst>
          </p:cNvPr>
          <p:cNvSpPr>
            <a:spLocks noGrp="1"/>
          </p:cNvSpPr>
          <p:nvPr>
            <p:ph type="title"/>
          </p:nvPr>
        </p:nvSpPr>
        <p:spPr/>
        <p:txBody>
          <a:bodyPr/>
          <a:lstStyle/>
          <a:p>
            <a:r>
              <a:rPr lang="en-US" dirty="0"/>
              <a:t>Expectations</a:t>
            </a:r>
          </a:p>
        </p:txBody>
      </p:sp>
      <p:sp>
        <p:nvSpPr>
          <p:cNvPr id="3" name="TextBox 2">
            <a:extLst>
              <a:ext uri="{FF2B5EF4-FFF2-40B4-BE49-F238E27FC236}">
                <a16:creationId xmlns:a16="http://schemas.microsoft.com/office/drawing/2014/main" id="{AFF68AD6-811B-6320-493C-4CD611D195A1}"/>
              </a:ext>
            </a:extLst>
          </p:cNvPr>
          <p:cNvSpPr txBox="1"/>
          <p:nvPr/>
        </p:nvSpPr>
        <p:spPr>
          <a:xfrm>
            <a:off x="838200" y="1690688"/>
            <a:ext cx="10515600" cy="5078313"/>
          </a:xfrm>
          <a:prstGeom prst="rect">
            <a:avLst/>
          </a:prstGeom>
          <a:noFill/>
        </p:spPr>
        <p:txBody>
          <a:bodyPr wrap="square" rtlCol="0">
            <a:spAutoFit/>
          </a:bodyPr>
          <a:lstStyle/>
          <a:p>
            <a:pPr marL="342900" lvl="0" indent="-342900">
              <a:buFont typeface="Wingdings"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Clarify our roles and expectations – that we are all leaders, working together as a team towards our desired goal; collaborating across all three schools to share best practice and teacher workload.</a:t>
            </a:r>
          </a:p>
          <a:p>
            <a:pPr marL="342900" lvl="0" indent="-342900">
              <a:buFont typeface="Wingdings" pitchFamily="2" charset="2"/>
              <a:buChar char=""/>
              <a:tabLst>
                <a:tab pos="457200"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Identify strengths and areas for development across the schools.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Agree actions which will move all three schools forward on their school development journeys–  providing training (staff and governor development) - identifying key milestones when these actions can be reviewed.</a:t>
            </a:r>
          </a:p>
          <a:p>
            <a:pPr marL="342900" indent="-342900">
              <a:buFont typeface="Wingdings" pitchFamily="2" charset="2"/>
              <a:buChar char=""/>
              <a:tabLst>
                <a:tab pos="457200"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Maintain the unique identity of each individual school.</a:t>
            </a:r>
          </a:p>
          <a:p>
            <a:pPr marL="342900" indent="-342900">
              <a:buFont typeface="Wingdings"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Establish positive working relationships with all stakeholders.</a:t>
            </a:r>
          </a:p>
          <a:p>
            <a:pPr marL="342900" indent="-342900">
              <a:buFont typeface="Wingdings" pitchFamily="2" charset="2"/>
              <a:buChar char=""/>
              <a:tabLst>
                <a:tab pos="457200"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Establish clear channels for communication.</a:t>
            </a:r>
          </a:p>
          <a:p>
            <a:pPr marL="342900" indent="-342900">
              <a:buFont typeface="Wingdings"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Create a positive ethos, empowering staff to be confident </a:t>
            </a:r>
            <a:r>
              <a:rPr lang="en-US" kern="100" dirty="0">
                <a:latin typeface="Calibri" panose="020F0502020204030204" pitchFamily="34" charset="0"/>
                <a:ea typeface="Calibri" panose="020F0502020204030204" pitchFamily="34" charset="0"/>
                <a:cs typeface="Times New Roman" panose="02020603050405020304" pitchFamily="18" charset="0"/>
              </a:rPr>
              <a:t>teachers and 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eaders of their subjects through collaboration and a development of pedagogy to ensure consistently good quality first teaching.</a:t>
            </a:r>
          </a:p>
          <a:p>
            <a:pPr marL="342900" indent="-342900">
              <a:buFont typeface="Wingdings" pitchFamily="2" charset="2"/>
              <a:buChar char=""/>
              <a:tabLst>
                <a:tab pos="457200"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Continue to develop the curriculum so that all subjects are knowledge and vocabulary rich; building on existing knowledge and skills; deepening their understanding and application of knowledge and skills; providing meaningful enrichment experiences. </a:t>
            </a:r>
          </a:p>
          <a:p>
            <a:pPr marL="342900" indent="-342900">
              <a:buFont typeface="Wingdings"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Established a ‘growth mindset’ culture of learning.</a:t>
            </a:r>
          </a:p>
          <a:p>
            <a:pPr marL="342900" indent="-342900">
              <a:buFont typeface="Wingdings"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Happy school family where everyone feels listened to, involved, valued and most importantly…feels successful!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itchFamily="2" charset="2"/>
              <a:buChar char=""/>
              <a:tabLst>
                <a:tab pos="457200" algn="l"/>
              </a:tabLs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
              <a:tabLst>
                <a:tab pos="457200" algn="l"/>
              </a:tabLs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648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3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3C81D-4C30-439A-F4BB-ADBCF4ABF375}"/>
              </a:ext>
            </a:extLst>
          </p:cNvPr>
          <p:cNvSpPr>
            <a:spLocks noGrp="1"/>
          </p:cNvSpPr>
          <p:nvPr>
            <p:ph type="title"/>
          </p:nvPr>
        </p:nvSpPr>
        <p:spPr>
          <a:xfrm>
            <a:off x="9093496" y="618681"/>
            <a:ext cx="2613872" cy="4794567"/>
          </a:xfrm>
        </p:spPr>
        <p:txBody>
          <a:bodyPr>
            <a:normAutofit/>
          </a:bodyPr>
          <a:lstStyle/>
          <a:p>
            <a:r>
              <a:rPr lang="en-US" sz="2000" dirty="0">
                <a:solidFill>
                  <a:srgbClr val="FFFFFF"/>
                </a:solidFill>
              </a:rPr>
              <a:t>If you have any questions </a:t>
            </a:r>
            <a:r>
              <a:rPr lang="en-US" sz="2000">
                <a:solidFill>
                  <a:srgbClr val="FFFFFF"/>
                </a:solidFill>
              </a:rPr>
              <a:t>please use </a:t>
            </a:r>
            <a:r>
              <a:rPr lang="en-US" sz="2000" dirty="0">
                <a:solidFill>
                  <a:srgbClr val="FFFFFF"/>
                </a:solidFill>
              </a:rPr>
              <a:t>the email address below.</a:t>
            </a:r>
            <a:br>
              <a:rPr lang="en-US" sz="2000" dirty="0">
                <a:solidFill>
                  <a:srgbClr val="FFFFFF"/>
                </a:solidFill>
              </a:rPr>
            </a:br>
            <a:br>
              <a:rPr lang="en-US" sz="3600" dirty="0">
                <a:solidFill>
                  <a:srgbClr val="FFFFFF"/>
                </a:solidFill>
              </a:rPr>
            </a:br>
            <a:r>
              <a:rPr lang="en-US" sz="1800" dirty="0">
                <a:solidFill>
                  <a:srgbClr val="FFFFFF"/>
                </a:solidFill>
              </a:rPr>
              <a:t>Pam Acheson: </a:t>
            </a:r>
            <a:r>
              <a:rPr lang="en-GB" sz="1800" dirty="0">
                <a:solidFill>
                  <a:srgbClr val="FFFFFF"/>
                </a:solidFill>
              </a:rPr>
              <a:t>Headteacher Grewelthorpe and Fountains CofE Primary Schools</a:t>
            </a:r>
            <a:br>
              <a:rPr lang="en-GB" sz="1800" dirty="0">
                <a:solidFill>
                  <a:srgbClr val="FFFFFF"/>
                </a:solidFill>
              </a:rPr>
            </a:br>
            <a:r>
              <a:rPr lang="en-GB" sz="1800" dirty="0">
                <a:solidFill>
                  <a:srgbClr val="FFFFFF"/>
                </a:solidFill>
              </a:rPr>
              <a:t> </a:t>
            </a:r>
            <a:r>
              <a:rPr lang="en-GB" sz="1800" dirty="0">
                <a:solidFill>
                  <a:srgbClr val="FFFFFF"/>
                </a:solidFill>
                <a:hlinkClick r:id="rId2"/>
              </a:rPr>
              <a:t>headteacher@gfschools.co.uk</a:t>
            </a:r>
            <a:br>
              <a:rPr lang="en-GB" sz="1800" dirty="0">
                <a:solidFill>
                  <a:srgbClr val="FFFFFF"/>
                </a:solidFill>
              </a:rPr>
            </a:br>
            <a:endParaRPr lang="en-US" sz="1800" dirty="0">
              <a:solidFill>
                <a:srgbClr val="FFFFFF"/>
              </a:solidFill>
            </a:endParaRPr>
          </a:p>
        </p:txBody>
      </p:sp>
      <p:sp>
        <p:nvSpPr>
          <p:cNvPr id="104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ffective Questioning Techniques - IEEE-USA InSight">
            <a:extLst>
              <a:ext uri="{FF2B5EF4-FFF2-40B4-BE49-F238E27FC236}">
                <a16:creationId xmlns:a16="http://schemas.microsoft.com/office/drawing/2014/main" id="{EB818050-73A9-A925-0136-D0CC1B410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27" r="8325"/>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4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2898B04810CA41A1CB69360633848C" ma:contentTypeVersion="13" ma:contentTypeDescription="Create a new document." ma:contentTypeScope="" ma:versionID="2fdfe742aab0e260e8cb3829b7cf9b5c">
  <xsd:schema xmlns:xsd="http://www.w3.org/2001/XMLSchema" xmlns:xs="http://www.w3.org/2001/XMLSchema" xmlns:p="http://schemas.microsoft.com/office/2006/metadata/properties" xmlns:ns3="343cecfa-ef8a-4426-9212-fd1aec65cefa" targetNamespace="http://schemas.microsoft.com/office/2006/metadata/properties" ma:root="true" ma:fieldsID="06c98c730acbda37e55f6b47ea056535" ns3:_="">
    <xsd:import namespace="343cecfa-ef8a-4426-9212-fd1aec65cef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cecfa-ef8a-4426-9212-fd1aec65ce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EEBC79-0668-40BE-A448-98FE8434B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cecfa-ef8a-4426-9212-fd1aec65ce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F3E3E7-202C-4B20-B879-44E6B50534CF}">
  <ds:schemaRefs>
    <ds:schemaRef ds:uri="http://schemas.microsoft.com/sharepoint/v3/contenttype/forms"/>
  </ds:schemaRefs>
</ds:datastoreItem>
</file>

<file path=customXml/itemProps3.xml><?xml version="1.0" encoding="utf-8"?>
<ds:datastoreItem xmlns:ds="http://schemas.openxmlformats.org/officeDocument/2006/customXml" ds:itemID="{0EAD05FB-DE49-4D21-A8E9-7477BBE00BCB}">
  <ds:schemaRefs>
    <ds:schemaRef ds:uri="343cecfa-ef8a-4426-9212-fd1aec65cefa"/>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2679</TotalTime>
  <Words>846</Words>
  <Application>Microsoft Office PowerPoint</Application>
  <PresentationFormat>Widescreen</PresentationFormat>
  <Paragraphs>21</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Arial</vt:lpstr>
      <vt:lpstr>Calibri</vt:lpstr>
      <vt:lpstr>Calibri Light</vt:lpstr>
      <vt:lpstr>Times New Roman</vt:lpstr>
      <vt:lpstr>Wingdings</vt:lpstr>
      <vt:lpstr>Office Theme</vt:lpstr>
      <vt:lpstr>Meet the Team</vt:lpstr>
      <vt:lpstr>Pam Acheson</vt:lpstr>
      <vt:lpstr>Katie Barker I first began working at Fountains School in 2007 as a Teaching Assistant before leaving to complete a PGCE. I then began my teaching career at Fountains in 2009 in Year 3 &amp; 4 before I moved into Year 5 &amp; 6 in 2010 where I have taught ever since. I was given the role of Interim Headteacher for the Autumn term 2018 to see the Federation through the short transition period to the arrival of our now Headteacher, Pam Acheson. In January 2019, I resumed teaching in Year 5 &amp; 6 and also took on the role of Assistant to the Head at Fountains. More recently I have taken on the role of Deputy Headteacher across the Federation.  I currently lead English across the Federation, the Deputy Designated Safeguarding Lead and am responsible for teaching and learning as part of my Senior Leadership position. I joined the Governing Body of Fountains School in 2013 as the Staff Governor and also worked as the pupil premium Governor. I was then part of the working party that steered the school through the transformation into a Federation with Grewelthorpe Primary. When the two schools were federated in 2015, I remained on the Governing Body and I’m currently the Staff Governor. </vt:lpstr>
      <vt:lpstr>Andy Scott I was working as an archaeologist when, in 2008, I decided to change career to primary teaching. I have a degree and master's degree in archaeology from UCL and the University of York, and a post graduate certificate in primary education (PGCE) from Leeds Beckett University. ​   After completing my training, I worked in a number of different schools in the  Bradford, before moving to North Yorkshire, joining the Upper Wharfedale Primary Federation of four schools situated above Skipton. My first post was at Kettlewell Primary School, and after three years I moved to Grassington. I have taught across the key stages, but predominantly in KS2. I was the Base Leader at Grassington Primary School, Designated Safeguarding Lead, English Lead, and Assistant Headteacher for the federation. ​   I have been working at Fountains and Grewelthorpe schools as Deputy Headteacher since Easter, covering Mrs Barker's maternity leave. On her return in 2024, I will remain with the federation as part of the senior leadership team (SLT).​</vt:lpstr>
      <vt:lpstr>Teamwork </vt:lpstr>
      <vt:lpstr>Expectations</vt:lpstr>
      <vt:lpstr>If you have any questions please use the email address below.  Pam Acheson: Headteacher Grewelthorpe and Fountains CofE Primary Schools  headteacher@gfschools.co.uk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Team</dc:title>
  <dc:creator>Headteacher Grewelthorpe and Fountains CofE Primary Schools</dc:creator>
  <cp:lastModifiedBy>Mrs L Wallen (Headteacher)</cp:lastModifiedBy>
  <cp:revision>7</cp:revision>
  <dcterms:created xsi:type="dcterms:W3CDTF">2023-12-11T14:20:35Z</dcterms:created>
  <dcterms:modified xsi:type="dcterms:W3CDTF">2023-12-15T09:50:18Z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0x010100F52898B04810CA41A1CB69360633848C</vt:lpwstr>
  </property>
</Properties>
</file>