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17" r:id="rId13"/>
    <p:sldId id="307" r:id="rId14"/>
    <p:sldId id="299" r:id="rId15"/>
    <p:sldId id="308" r:id="rId16"/>
    <p:sldId id="318" r:id="rId17"/>
    <p:sldId id="310" r:id="rId18"/>
    <p:sldId id="315" r:id="rId19"/>
    <p:sldId id="316" r:id="rId20"/>
    <p:sldId id="301" r:id="rId21"/>
    <p:sldId id="312" r:id="rId22"/>
    <p:sldId id="313" r:id="rId23"/>
    <p:sldId id="31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1EC8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9.png"/><Relationship Id="rId7" Type="http://schemas.openxmlformats.org/officeDocument/2006/relationships/image" Target="../media/image30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11" Type="http://schemas.openxmlformats.org/officeDocument/2006/relationships/image" Target="../media/image34.png"/><Relationship Id="rId10" Type="http://schemas.openxmlformats.org/officeDocument/2006/relationships/image" Target="../media/image33.png"/><Relationship Id="rId4" Type="http://schemas.openxmlformats.org/officeDocument/2006/relationships/image" Target="../media/image10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36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11" Type="http://schemas.openxmlformats.org/officeDocument/2006/relationships/image" Target="../media/image15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11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0.png"/><Relationship Id="rId9" Type="http://schemas.openxmlformats.org/officeDocument/2006/relationships/image" Target="../media/image1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21.png"/><Relationship Id="rId10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0" Type="http://schemas.openxmlformats.org/officeDocument/2006/relationships/image" Target="../media/image25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0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41357" y="2228307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647490" y="346102"/>
            <a:ext cx="5947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omic Sans MS" panose="030F0702030302020204" pitchFamily="66" charset="0"/>
              </a:rPr>
              <a:t>What fractions do you see?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427" y="920414"/>
            <a:ext cx="1330728" cy="128174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17" y="1443578"/>
            <a:ext cx="1330728" cy="128174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38" y="776439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/>
              <p:nvPr/>
            </p:nvSpPr>
            <p:spPr>
              <a:xfrm>
                <a:off x="887195" y="2907934"/>
                <a:ext cx="5947592" cy="1278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noProof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  <a:latin typeface="Comic Sans MS" panose="030F0702030302020204" pitchFamily="66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  <a:latin typeface="Comic Sans MS" panose="030F0702030302020204" pitchFamily="66" charset="0"/>
                          </a:rPr>
                          <m:t>9</m:t>
                        </m:r>
                      </m:den>
                    </m:f>
                    <m:r>
                      <a:rPr lang="en-GB" sz="28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of the doughnuts have pink icing.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95" y="2907934"/>
                <a:ext cx="5947592" cy="1278107"/>
              </a:xfrm>
              <a:prstGeom prst="rect">
                <a:avLst/>
              </a:prstGeom>
              <a:blipFill>
                <a:blip r:embed="rId7"/>
                <a:stretch>
                  <a:fillRect r="-1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19" y="848648"/>
            <a:ext cx="1330728" cy="128174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509" y="1601718"/>
            <a:ext cx="1330728" cy="12817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873" y="1704608"/>
            <a:ext cx="1298415" cy="12506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846" y="1443310"/>
            <a:ext cx="1201628" cy="11865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314" y="951538"/>
            <a:ext cx="1298415" cy="125062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773" y="1012001"/>
            <a:ext cx="1201628" cy="11865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/>
              <p:nvPr/>
            </p:nvSpPr>
            <p:spPr>
              <a:xfrm>
                <a:off x="887195" y="3907277"/>
                <a:ext cx="5947592" cy="1275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noProof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noProof="0" dirty="0" smtClean="0">
                            <a:solidFill>
                              <a:prstClr val="black"/>
                            </a:solidFill>
                            <a:latin typeface="Comic Sans MS" panose="030F0702030302020204" pitchFamily="66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  <a:latin typeface="Comic Sans MS" panose="030F0702030302020204" pitchFamily="66" charset="0"/>
                          </a:rPr>
                          <m:t>9</m:t>
                        </m:r>
                      </m:den>
                    </m:f>
                    <m:r>
                      <a:rPr lang="en-GB" sz="28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of the doughnuts have sprinkles.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95" y="3907277"/>
                <a:ext cx="5947592" cy="12752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/>
              <p:nvPr/>
            </p:nvSpPr>
            <p:spPr>
              <a:xfrm>
                <a:off x="887195" y="4988836"/>
                <a:ext cx="5947592" cy="1275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noProof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noProof="0" dirty="0" smtClean="0">
                            <a:solidFill>
                              <a:prstClr val="black"/>
                            </a:solidFill>
                            <a:latin typeface="Comic Sans MS" panose="030F0702030302020204" pitchFamily="66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  <a:latin typeface="Comic Sans MS" panose="030F0702030302020204" pitchFamily="66" charset="0"/>
                          </a:rPr>
                          <m:t>9</m:t>
                        </m:r>
                      </m:den>
                    </m:f>
                    <m:r>
                      <a:rPr lang="en-GB" sz="28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of the doughnuts have holes.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95" y="4988836"/>
                <a:ext cx="5947592" cy="12752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78321" y="3732770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783086" y="387126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4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28" grpId="0"/>
      <p:bldP spid="29" grpId="0"/>
      <p:bldP spid="32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/>
              <p:nvPr/>
            </p:nvSpPr>
            <p:spPr>
              <a:xfrm>
                <a:off x="153790" y="788430"/>
                <a:ext cx="6335403" cy="833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Shade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 panose="030F0702030302020204" pitchFamily="66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omic Sans MS" panose="030F0702030302020204" pitchFamily="66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of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each set of shapes.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90" y="788430"/>
                <a:ext cx="6335403" cy="833370"/>
              </a:xfrm>
              <a:prstGeom prst="rect">
                <a:avLst/>
              </a:prstGeom>
              <a:blipFill>
                <a:blip r:embed="rId5"/>
                <a:stretch>
                  <a:fillRect b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Oval 75">
            <a:extLst>
              <a:ext uri="{FF2B5EF4-FFF2-40B4-BE49-F238E27FC236}">
                <a16:creationId xmlns:a16="http://schemas.microsoft.com/office/drawing/2014/main" id="{AEF87B9E-539B-4CA9-871A-DE3015A93D8B}"/>
              </a:ext>
            </a:extLst>
          </p:cNvPr>
          <p:cNvSpPr/>
          <p:nvPr/>
        </p:nvSpPr>
        <p:spPr>
          <a:xfrm>
            <a:off x="1826094" y="274361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BE54EF1-93C1-493C-815F-C2E27AC3246B}"/>
              </a:ext>
            </a:extLst>
          </p:cNvPr>
          <p:cNvSpPr/>
          <p:nvPr/>
        </p:nvSpPr>
        <p:spPr>
          <a:xfrm>
            <a:off x="2499786" y="274361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E837BEF-4910-4486-BCF3-76693CD675F2}"/>
              </a:ext>
            </a:extLst>
          </p:cNvPr>
          <p:cNvSpPr/>
          <p:nvPr/>
        </p:nvSpPr>
        <p:spPr>
          <a:xfrm>
            <a:off x="1826094" y="3325799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47A41E4-0042-4174-938F-E06200111D89}"/>
              </a:ext>
            </a:extLst>
          </p:cNvPr>
          <p:cNvSpPr/>
          <p:nvPr/>
        </p:nvSpPr>
        <p:spPr>
          <a:xfrm>
            <a:off x="2499786" y="3325799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0474B88-E17B-4F85-B65C-3CD6DCFD7BC6}"/>
              </a:ext>
            </a:extLst>
          </p:cNvPr>
          <p:cNvSpPr/>
          <p:nvPr/>
        </p:nvSpPr>
        <p:spPr>
          <a:xfrm>
            <a:off x="2499786" y="2743617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C3C733B-5300-4D22-8483-BBA00960FD3E}"/>
              </a:ext>
            </a:extLst>
          </p:cNvPr>
          <p:cNvSpPr/>
          <p:nvPr/>
        </p:nvSpPr>
        <p:spPr>
          <a:xfrm>
            <a:off x="2499786" y="3327381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61E2DAB-4925-4476-BC69-2F095489D476}"/>
              </a:ext>
            </a:extLst>
          </p:cNvPr>
          <p:cNvSpPr/>
          <p:nvPr/>
        </p:nvSpPr>
        <p:spPr>
          <a:xfrm>
            <a:off x="1826094" y="3325799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F52E664-F90A-4C0F-87B5-CC1DA6B28DD7}"/>
              </a:ext>
            </a:extLst>
          </p:cNvPr>
          <p:cNvSpPr/>
          <p:nvPr/>
        </p:nvSpPr>
        <p:spPr>
          <a:xfrm>
            <a:off x="4976616" y="4798020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78E632D-28CD-4B41-A485-87EF31CAF235}"/>
              </a:ext>
            </a:extLst>
          </p:cNvPr>
          <p:cNvSpPr/>
          <p:nvPr/>
        </p:nvSpPr>
        <p:spPr>
          <a:xfrm>
            <a:off x="5400314" y="514784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5F966AC-5EEF-4F42-9546-4586DC917F95}"/>
              </a:ext>
            </a:extLst>
          </p:cNvPr>
          <p:cNvSpPr/>
          <p:nvPr/>
        </p:nvSpPr>
        <p:spPr>
          <a:xfrm>
            <a:off x="5597741" y="4600593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BBADCB74-ADA0-4EF4-9A2D-F6DD28369FA9}"/>
              </a:ext>
            </a:extLst>
          </p:cNvPr>
          <p:cNvSpPr/>
          <p:nvPr/>
        </p:nvSpPr>
        <p:spPr>
          <a:xfrm>
            <a:off x="5992595" y="5117834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A6C58357-585A-4AC5-99B9-8AB49D5F9080}"/>
              </a:ext>
            </a:extLst>
          </p:cNvPr>
          <p:cNvSpPr/>
          <p:nvPr/>
        </p:nvSpPr>
        <p:spPr>
          <a:xfrm>
            <a:off x="6416293" y="5467661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7DDE52C-FCB4-4D92-A3AB-08834C522CFF}"/>
              </a:ext>
            </a:extLst>
          </p:cNvPr>
          <p:cNvSpPr/>
          <p:nvPr/>
        </p:nvSpPr>
        <p:spPr>
          <a:xfrm>
            <a:off x="6613720" y="492040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27FF090-00BF-48CC-AB20-126980F46853}"/>
              </a:ext>
            </a:extLst>
          </p:cNvPr>
          <p:cNvSpPr/>
          <p:nvPr/>
        </p:nvSpPr>
        <p:spPr>
          <a:xfrm>
            <a:off x="6199232" y="4393191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3A68972-F599-422C-ACB6-129768A53794}"/>
              </a:ext>
            </a:extLst>
          </p:cNvPr>
          <p:cNvSpPr/>
          <p:nvPr/>
        </p:nvSpPr>
        <p:spPr>
          <a:xfrm>
            <a:off x="6791513" y="4363178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09FC19-5BC5-429A-A0C1-EA600693F4EF}"/>
              </a:ext>
            </a:extLst>
          </p:cNvPr>
          <p:cNvSpPr/>
          <p:nvPr/>
        </p:nvSpPr>
        <p:spPr>
          <a:xfrm>
            <a:off x="1868776" y="1232951"/>
            <a:ext cx="412450" cy="4124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BDA71A-829A-4DFD-8D54-95E817A56ED8}"/>
              </a:ext>
            </a:extLst>
          </p:cNvPr>
          <p:cNvSpPr/>
          <p:nvPr/>
        </p:nvSpPr>
        <p:spPr>
          <a:xfrm>
            <a:off x="4921624" y="2777648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70AC7395-0C07-45D4-8215-5516B5624B50}"/>
              </a:ext>
            </a:extLst>
          </p:cNvPr>
          <p:cNvSpPr/>
          <p:nvPr/>
        </p:nvSpPr>
        <p:spPr>
          <a:xfrm>
            <a:off x="5535711" y="2779230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ACBC76E3-0F67-4075-B7C4-C3D46E7F4DAF}"/>
              </a:ext>
            </a:extLst>
          </p:cNvPr>
          <p:cNvSpPr/>
          <p:nvPr/>
        </p:nvSpPr>
        <p:spPr>
          <a:xfrm>
            <a:off x="6142836" y="2779488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96F3AF9C-DBFC-4FC8-B553-6575D8744FB1}"/>
              </a:ext>
            </a:extLst>
          </p:cNvPr>
          <p:cNvSpPr/>
          <p:nvPr/>
        </p:nvSpPr>
        <p:spPr>
          <a:xfrm>
            <a:off x="6734216" y="2779488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09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00017 -0.288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4444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-5.55556E-7 -0.2590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6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00226 -0.2282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14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00225 -0.2238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-0.04635 -0.2770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-1386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-0.04323 -0.2710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-1356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0217 -0.2437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-1219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02152 -0.3229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" y="-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00087 -0.05509 " pathEditMode="relative" rAng="0" ptsTypes="AA">
                                      <p:cBhvr>
                                        <p:cTn id="6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75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6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66" grpId="0" animBg="1"/>
      <p:bldP spid="66" grpId="1" animBg="1"/>
      <p:bldP spid="67" grpId="0" animBg="1"/>
      <p:bldP spid="67" grpId="1" animBg="1"/>
      <p:bldP spid="85" grpId="0" animBg="1"/>
      <p:bldP spid="85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1" grpId="0" animBg="1"/>
      <p:bldP spid="111" grpId="1" animBg="1"/>
      <p:bldP spid="112" grpId="0" animBg="1"/>
      <p:bldP spid="3" grpId="0" animBg="1"/>
      <p:bldP spid="3" grpId="1" animBg="1"/>
      <p:bldP spid="5" grpId="0" animBg="1"/>
      <p:bldP spid="5" grpId="1" animBg="1"/>
      <p:bldP spid="113" grpId="0" animBg="1"/>
      <p:bldP spid="113" grpId="1" animBg="1"/>
      <p:bldP spid="114" grpId="0" animBg="1"/>
      <p:bldP spid="114" grpId="1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405" y="405430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17366" y="54811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-561854" y="416508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I’m thinking of a fraction…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AE4ECB-D715-44A7-8A46-D3A195D5A708}"/>
              </a:ext>
            </a:extLst>
          </p:cNvPr>
          <p:cNvSpPr txBox="1"/>
          <p:nvPr/>
        </p:nvSpPr>
        <p:spPr>
          <a:xfrm>
            <a:off x="280994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FDE017-DD5A-4EC3-9C30-70D01E2EF3EC}"/>
              </a:ext>
            </a:extLst>
          </p:cNvPr>
          <p:cNvSpPr txBox="1"/>
          <p:nvPr/>
        </p:nvSpPr>
        <p:spPr>
          <a:xfrm>
            <a:off x="414119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6EFE51-BFCA-4B27-B9A0-54719058247C}"/>
              </a:ext>
            </a:extLst>
          </p:cNvPr>
          <p:cNvSpPr txBox="1"/>
          <p:nvPr/>
        </p:nvSpPr>
        <p:spPr>
          <a:xfrm>
            <a:off x="3475571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7DF561-16DF-4981-9B6C-34118E2C7DDE}"/>
              </a:ext>
            </a:extLst>
          </p:cNvPr>
          <p:cNvSpPr txBox="1"/>
          <p:nvPr/>
        </p:nvSpPr>
        <p:spPr>
          <a:xfrm>
            <a:off x="547244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0DDB4F-7F90-456B-A72E-C7364C4C9BB5}"/>
              </a:ext>
            </a:extLst>
          </p:cNvPr>
          <p:cNvSpPr txBox="1"/>
          <p:nvPr/>
        </p:nvSpPr>
        <p:spPr>
          <a:xfrm>
            <a:off x="4806821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CA509D-F192-458F-B716-4FFB0A804463}"/>
              </a:ext>
            </a:extLst>
          </p:cNvPr>
          <p:cNvSpPr txBox="1"/>
          <p:nvPr/>
        </p:nvSpPr>
        <p:spPr>
          <a:xfrm>
            <a:off x="719139" y="2034369"/>
            <a:ext cx="3915294" cy="1225868"/>
          </a:xfrm>
          <a:prstGeom prst="wedgeRoundRectCallout">
            <a:avLst>
              <a:gd name="adj1" fmla="val -17049"/>
              <a:gd name="adj2" fmla="val 77156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My fraction has a numerator 3 less than the denominator.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D1AF2C8-9EAB-44E9-9476-90650B9E52A0}"/>
              </a:ext>
            </a:extLst>
          </p:cNvPr>
          <p:cNvSpPr txBox="1"/>
          <p:nvPr/>
        </p:nvSpPr>
        <p:spPr>
          <a:xfrm>
            <a:off x="4727424" y="2100977"/>
            <a:ext cx="3372608" cy="1225868"/>
          </a:xfrm>
          <a:prstGeom prst="wedgeRoundRectCallout">
            <a:avLst>
              <a:gd name="adj1" fmla="val 23718"/>
              <a:gd name="adj2" fmla="val 58151"/>
              <a:gd name="adj3" fmla="val 16667"/>
            </a:avLst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Mine is a unit-fraction with an odd number as the denominator.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AC4A91-4CCC-4273-A001-AD616529B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38" y="2903669"/>
            <a:ext cx="1555333" cy="1276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A06EFD-89F4-49EC-9C92-0DF4E4472B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2538" y="3428413"/>
            <a:ext cx="1555333" cy="10740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F199D2D-7A88-4F08-B2D1-FA325592ABBF}"/>
              </a:ext>
            </a:extLst>
          </p:cNvPr>
          <p:cNvSpPr/>
          <p:nvPr/>
        </p:nvSpPr>
        <p:spPr>
          <a:xfrm>
            <a:off x="1440119" y="3944060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42696D-98C2-4F54-AC4D-8457CB1C46E6}"/>
              </a:ext>
            </a:extLst>
          </p:cNvPr>
          <p:cNvSpPr/>
          <p:nvPr/>
        </p:nvSpPr>
        <p:spPr>
          <a:xfrm>
            <a:off x="1440119" y="5147725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2C466CB-1A37-44C7-B4A4-0984289FC5C4}"/>
              </a:ext>
            </a:extLst>
          </p:cNvPr>
          <p:cNvSpPr/>
          <p:nvPr/>
        </p:nvSpPr>
        <p:spPr>
          <a:xfrm>
            <a:off x="6437081" y="3944060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7A67EC-D8D1-41FC-90B7-4307B78947AC}"/>
              </a:ext>
            </a:extLst>
          </p:cNvPr>
          <p:cNvSpPr/>
          <p:nvPr/>
        </p:nvSpPr>
        <p:spPr>
          <a:xfrm>
            <a:off x="6437081" y="5147725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1ED08AC-37E6-4627-A185-1563CA8942D8}"/>
              </a:ext>
            </a:extLst>
          </p:cNvPr>
          <p:cNvCxnSpPr/>
          <p:nvPr/>
        </p:nvCxnSpPr>
        <p:spPr>
          <a:xfrm>
            <a:off x="1309327" y="5011897"/>
            <a:ext cx="981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C70EBD-2A87-487F-8FA2-832334147BA7}"/>
              </a:ext>
            </a:extLst>
          </p:cNvPr>
          <p:cNvCxnSpPr/>
          <p:nvPr/>
        </p:nvCxnSpPr>
        <p:spPr>
          <a:xfrm>
            <a:off x="6297514" y="5010292"/>
            <a:ext cx="981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C63CAE6-F355-45E6-85ED-30F25FF86B93}"/>
              </a:ext>
            </a:extLst>
          </p:cNvPr>
          <p:cNvSpPr txBox="1"/>
          <p:nvPr/>
        </p:nvSpPr>
        <p:spPr>
          <a:xfrm>
            <a:off x="2983879" y="4403033"/>
            <a:ext cx="28152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Which digit card will be left?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0DD1D3-5A4E-49F1-A6D9-4BBB206A31A7}"/>
              </a:ext>
            </a:extLst>
          </p:cNvPr>
          <p:cNvCxnSpPr/>
          <p:nvPr/>
        </p:nvCxnSpPr>
        <p:spPr>
          <a:xfrm>
            <a:off x="6203087" y="2521859"/>
            <a:ext cx="16836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2F9F193-5715-4F68-A27F-644790F96436}"/>
              </a:ext>
            </a:extLst>
          </p:cNvPr>
          <p:cNvCxnSpPr>
            <a:cxnSpLocks/>
          </p:cNvCxnSpPr>
          <p:nvPr/>
        </p:nvCxnSpPr>
        <p:spPr>
          <a:xfrm>
            <a:off x="2401689" y="2795013"/>
            <a:ext cx="77966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209A6E8-4A7B-4C3A-B152-E392C5195221}"/>
              </a:ext>
            </a:extLst>
          </p:cNvPr>
          <p:cNvCxnSpPr/>
          <p:nvPr/>
        </p:nvCxnSpPr>
        <p:spPr>
          <a:xfrm>
            <a:off x="5990482" y="2856926"/>
            <a:ext cx="14818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7775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40105 0.43056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2152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21788 0.4305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2152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3628 0.6046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3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25539 0.604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3020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07275 4.81481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6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7" grpId="0" animBg="1"/>
      <p:bldP spid="28" grpId="0" animBg="1"/>
      <p:bldP spid="29" grpId="0" animBg="1"/>
      <p:bldP spid="30" grpId="0" animBg="1"/>
      <p:bldP spid="31" grpId="0" animBg="1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86427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" y="334776"/>
            <a:ext cx="8438606" cy="721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500" dirty="0">
                <a:latin typeface="Comic Sans MS" panose="030F0702030302020204" pitchFamily="66" charset="0"/>
                <a:cs typeface="Calibri" panose="020F0502020204030204" pitchFamily="34" charset="0"/>
              </a:rPr>
              <a:t>What fraction of each shape is shaded?</a:t>
            </a: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500" dirty="0">
                <a:latin typeface="Comic Sans MS" panose="030F0702030302020204" pitchFamily="66" charset="0"/>
                <a:cs typeface="Calibri" panose="020F0502020204030204" pitchFamily="34" charset="0"/>
              </a:rPr>
              <a:t>What fraction of the doughnuts are chocolate?</a:t>
            </a:r>
          </a:p>
          <a:p>
            <a:pPr marL="514350" indent="-514350">
              <a:buAutoNum type="arabicParenR" startAt="2"/>
            </a:pPr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500" dirty="0">
                <a:latin typeface="Comic Sans MS" panose="030F0702030302020204" pitchFamily="66" charset="0"/>
                <a:cs typeface="Calibri" panose="020F0502020204030204" pitchFamily="34" charset="0"/>
              </a:rPr>
              <a:t>Which of the fractions below are unit fractions?</a:t>
            </a: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1358083" y="1290250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1547158" y="697005"/>
            <a:ext cx="396000" cy="11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Connector 20"/>
          <p:cNvCxnSpPr>
            <a:stCxn id="23" idx="0"/>
          </p:cNvCxnSpPr>
          <p:nvPr/>
        </p:nvCxnSpPr>
        <p:spPr>
          <a:xfrm flipV="1">
            <a:off x="1191976" y="1845652"/>
            <a:ext cx="1111551" cy="3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193120" y="1068372"/>
            <a:ext cx="1204670" cy="1198601"/>
            <a:chOff x="1114757" y="4830041"/>
            <a:chExt cx="1204670" cy="1198601"/>
          </a:xfrm>
        </p:grpSpPr>
        <p:sp>
          <p:nvSpPr>
            <p:cNvPr id="38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cxnSp>
          <p:nvCxnSpPr>
            <p:cNvPr id="39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直接连接符 107"/>
            <p:cNvCxnSpPr>
              <a:endCxn id="49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直接连接符 109"/>
            <p:cNvCxnSpPr>
              <a:endCxn id="49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2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43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46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48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 dirty="0">
                <a:latin typeface="Comic Sans MS" panose="030F0702030302020204" pitchFamily="66" charset="0"/>
              </a:endParaRPr>
            </a:p>
          </p:txBody>
        </p:sp>
        <p:cxnSp>
          <p:nvCxnSpPr>
            <p:cNvPr id="50" name="直接连接符 109"/>
            <p:cNvCxnSpPr>
              <a:stCxn id="49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146796"/>
              </p:ext>
            </p:extLst>
          </p:nvPr>
        </p:nvGraphicFramePr>
        <p:xfrm>
          <a:off x="5288121" y="1324101"/>
          <a:ext cx="2114060" cy="621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12">
                  <a:extLst>
                    <a:ext uri="{9D8B030D-6E8A-4147-A177-3AD203B41FA5}">
                      <a16:colId xmlns:a16="http://schemas.microsoft.com/office/drawing/2014/main" val="363440916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066519460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75364078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82993616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617637125"/>
                    </a:ext>
                  </a:extLst>
                </a:gridCol>
              </a:tblGrid>
              <a:tr h="621477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37894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873" y="2825876"/>
            <a:ext cx="1330728" cy="12817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16" y="2987499"/>
            <a:ext cx="1330728" cy="12817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189" y="3118778"/>
            <a:ext cx="1330728" cy="128174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15" y="2869597"/>
            <a:ext cx="1330728" cy="128174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588" y="3088433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38613" y="4912212"/>
                <a:ext cx="373500" cy="9720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613" y="4912212"/>
                <a:ext cx="373500" cy="9720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16102" y="4902210"/>
                <a:ext cx="373500" cy="9690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102" y="4902210"/>
                <a:ext cx="373500" cy="9690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93591" y="4912212"/>
                <a:ext cx="373500" cy="960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591" y="4912212"/>
                <a:ext cx="373500" cy="9602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71080" y="4912212"/>
                <a:ext cx="557845" cy="9654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080" y="4912212"/>
                <a:ext cx="557845" cy="9654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76195" y="4915418"/>
                <a:ext cx="557845" cy="9552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195" y="4915418"/>
                <a:ext cx="557845" cy="9552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7780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" y="334776"/>
            <a:ext cx="8438606" cy="721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500" dirty="0">
                <a:latin typeface="Comic Sans MS" panose="030F0702030302020204" pitchFamily="66" charset="0"/>
                <a:cs typeface="Calibri" panose="020F0502020204030204" pitchFamily="34" charset="0"/>
              </a:rPr>
              <a:t>What fraction of each shape is shaded?</a:t>
            </a: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500" dirty="0">
                <a:latin typeface="Comic Sans MS" panose="030F0702030302020204" pitchFamily="66" charset="0"/>
                <a:cs typeface="Calibri" panose="020F0502020204030204" pitchFamily="34" charset="0"/>
              </a:rPr>
              <a:t>What fraction of the doughnuts are chocolate?</a:t>
            </a:r>
          </a:p>
          <a:p>
            <a:pPr marL="514350" indent="-514350">
              <a:buAutoNum type="arabicParenR" startAt="2"/>
            </a:pPr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500" dirty="0">
                <a:latin typeface="Comic Sans MS" panose="030F0702030302020204" pitchFamily="66" charset="0"/>
                <a:cs typeface="Calibri" panose="020F0502020204030204" pitchFamily="34" charset="0"/>
              </a:rPr>
              <a:t>Which of the fractions below are unit fractions?</a:t>
            </a: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5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1358083" y="1290250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1547158" y="697005"/>
            <a:ext cx="396000" cy="11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Connector 20"/>
          <p:cNvCxnSpPr>
            <a:stCxn id="23" idx="0"/>
          </p:cNvCxnSpPr>
          <p:nvPr/>
        </p:nvCxnSpPr>
        <p:spPr>
          <a:xfrm flipV="1">
            <a:off x="1191976" y="1845652"/>
            <a:ext cx="1111551" cy="3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193120" y="1068372"/>
            <a:ext cx="1204670" cy="1198601"/>
            <a:chOff x="1114757" y="4830041"/>
            <a:chExt cx="1204670" cy="1198601"/>
          </a:xfrm>
        </p:grpSpPr>
        <p:sp>
          <p:nvSpPr>
            <p:cNvPr id="38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cxnSp>
          <p:nvCxnSpPr>
            <p:cNvPr id="39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直接连接符 107"/>
            <p:cNvCxnSpPr>
              <a:endCxn id="49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直接连接符 109"/>
            <p:cNvCxnSpPr>
              <a:endCxn id="49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2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43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46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48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 dirty="0">
                <a:latin typeface="Comic Sans MS" panose="030F0702030302020204" pitchFamily="66" charset="0"/>
              </a:endParaRPr>
            </a:p>
          </p:txBody>
        </p:sp>
        <p:cxnSp>
          <p:nvCxnSpPr>
            <p:cNvPr id="50" name="直接连接符 109"/>
            <p:cNvCxnSpPr>
              <a:stCxn id="49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146796"/>
              </p:ext>
            </p:extLst>
          </p:nvPr>
        </p:nvGraphicFramePr>
        <p:xfrm>
          <a:off x="5288121" y="1324101"/>
          <a:ext cx="2114060" cy="621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12">
                  <a:extLst>
                    <a:ext uri="{9D8B030D-6E8A-4147-A177-3AD203B41FA5}">
                      <a16:colId xmlns:a16="http://schemas.microsoft.com/office/drawing/2014/main" val="363440916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066519460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75364078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82993616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617637125"/>
                    </a:ext>
                  </a:extLst>
                </a:gridCol>
              </a:tblGrid>
              <a:tr h="621477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37894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873" y="2825876"/>
            <a:ext cx="1330728" cy="12817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16" y="2987499"/>
            <a:ext cx="1330728" cy="12817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189" y="3118778"/>
            <a:ext cx="1330728" cy="128174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15" y="2869597"/>
            <a:ext cx="1330728" cy="128174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588" y="3088433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453281" y="1144736"/>
                <a:ext cx="373500" cy="850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281" y="1144736"/>
                <a:ext cx="373500" cy="8508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18822" y="1144736"/>
                <a:ext cx="373500" cy="850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822" y="1144736"/>
                <a:ext cx="373500" cy="850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30278" y="1144736"/>
                <a:ext cx="373500" cy="8577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278" y="1144736"/>
                <a:ext cx="373500" cy="8577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52519" y="3064776"/>
                <a:ext cx="373500" cy="8577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519" y="3064776"/>
                <a:ext cx="373500" cy="857799"/>
              </a:xfrm>
              <a:prstGeom prst="rect">
                <a:avLst/>
              </a:prstGeom>
              <a:blipFill>
                <a:blip r:embed="rId10"/>
                <a:stretch>
                  <a:fillRect r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1307277" y="4900561"/>
            <a:ext cx="574097" cy="10413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981148" y="4884475"/>
            <a:ext cx="574097" cy="10413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38613" y="4912212"/>
                <a:ext cx="373500" cy="9720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613" y="4912212"/>
                <a:ext cx="373500" cy="9720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16102" y="4902210"/>
                <a:ext cx="373500" cy="9690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102" y="4902210"/>
                <a:ext cx="373500" cy="96904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93591" y="4912212"/>
                <a:ext cx="373500" cy="960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591" y="4912212"/>
                <a:ext cx="373500" cy="96026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71080" y="4912212"/>
                <a:ext cx="557845" cy="9654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080" y="4912212"/>
                <a:ext cx="557845" cy="9654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76195" y="4915418"/>
                <a:ext cx="557845" cy="9552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>
                              <a:latin typeface="Comic Sans MS" panose="030F0702030302020204" pitchFamily="66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195" y="4915418"/>
                <a:ext cx="557845" cy="95526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7991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4" grpId="0"/>
      <p:bldP spid="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3932" y="439276"/>
            <a:ext cx="75093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fraction of these squares has been shaded?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</a:t>
            </a:r>
          </a:p>
        </p:txBody>
      </p:sp>
      <p:grpSp>
        <p:nvGrpSpPr>
          <p:cNvPr id="86" name="Group 85"/>
          <p:cNvGrpSpPr/>
          <p:nvPr/>
        </p:nvGrpSpPr>
        <p:grpSpPr>
          <a:xfrm rot="2758158">
            <a:off x="1431776" y="2070436"/>
            <a:ext cx="1447073" cy="1440000"/>
            <a:chOff x="1168398" y="1320800"/>
            <a:chExt cx="1447073" cy="1440000"/>
          </a:xfrm>
        </p:grpSpPr>
        <p:sp>
          <p:nvSpPr>
            <p:cNvPr id="87" name="Rectangle 86"/>
            <p:cNvSpPr/>
            <p:nvPr/>
          </p:nvSpPr>
          <p:spPr>
            <a:xfrm>
              <a:off x="1168398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68398" y="1320800"/>
              <a:ext cx="360000" cy="144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530347" y="1320800"/>
              <a:ext cx="360000" cy="144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93522" y="1320800"/>
              <a:ext cx="360000" cy="144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55471" y="1320800"/>
              <a:ext cx="36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rot="2791340">
            <a:off x="3841363" y="2110412"/>
            <a:ext cx="1440000" cy="1440000"/>
            <a:chOff x="3483700" y="1320800"/>
            <a:chExt cx="1440000" cy="1440000"/>
          </a:xfrm>
        </p:grpSpPr>
        <p:sp>
          <p:nvSpPr>
            <p:cNvPr id="93" name="Rectangle 92"/>
            <p:cNvSpPr/>
            <p:nvPr/>
          </p:nvSpPr>
          <p:spPr>
            <a:xfrm>
              <a:off x="3483700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483700" y="1320800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203700" y="1320800"/>
              <a:ext cx="720000" cy="72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83700" y="2040800"/>
              <a:ext cx="720000" cy="72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203700" y="2040800"/>
              <a:ext cx="720000" cy="72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 rot="2690819">
            <a:off x="6220314" y="2141416"/>
            <a:ext cx="1447435" cy="1440000"/>
            <a:chOff x="5799002" y="1320800"/>
            <a:chExt cx="1447435" cy="1440000"/>
          </a:xfrm>
        </p:grpSpPr>
        <p:sp>
          <p:nvSpPr>
            <p:cNvPr id="99" name="Rectangle 98"/>
            <p:cNvSpPr/>
            <p:nvPr/>
          </p:nvSpPr>
          <p:spPr>
            <a:xfrm>
              <a:off x="5799002" y="1320800"/>
              <a:ext cx="1440000" cy="144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5799003" y="2040800"/>
              <a:ext cx="1447434" cy="720000"/>
            </a:xfrm>
            <a:prstGeom prst="triangl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cxnSp>
          <p:nvCxnSpPr>
            <p:cNvPr id="101" name="Straight Connector 100"/>
            <p:cNvCxnSpPr>
              <a:endCxn id="100" idx="4"/>
            </p:cNvCxnSpPr>
            <p:nvPr/>
          </p:nvCxnSpPr>
          <p:spPr>
            <a:xfrm>
              <a:off x="5799002" y="1320800"/>
              <a:ext cx="1447435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100" idx="2"/>
            </p:cNvCxnSpPr>
            <p:nvPr/>
          </p:nvCxnSpPr>
          <p:spPr>
            <a:xfrm flipH="1">
              <a:off x="5799003" y="1320800"/>
              <a:ext cx="1439999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2689621" y="4721966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785274" y="4095144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85274" y="4764014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85274" y="4147162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85274" y="4816033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9614" y="4122872"/>
            <a:ext cx="4985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parts are shaded?</a:t>
            </a:r>
            <a:endParaRPr lang="en-GB" sz="32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99614" y="4817470"/>
            <a:ext cx="3988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equal parts?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32133" y="4173178"/>
            <a:ext cx="1923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numerator</a:t>
            </a:r>
            <a:endParaRPr lang="en-GB" sz="32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2420" y="4828043"/>
            <a:ext cx="2254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denominator</a:t>
            </a:r>
            <a:endParaRPr lang="en-GB" sz="32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53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2" grpId="1" animBg="1"/>
      <p:bldP spid="33" grpId="0" animBg="1"/>
      <p:bldP spid="33" grpId="1" animBg="1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1145843" y="3827151"/>
            <a:ext cx="1241439" cy="1075943"/>
          </a:xfrm>
          <a:prstGeom prst="hexagon">
            <a:avLst>
              <a:gd name="adj" fmla="val 28890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35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48195" y="312585"/>
            <a:ext cx="7733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fraction of each shape is shaded?</a:t>
            </a: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1461085" y="4352566"/>
            <a:ext cx="628779" cy="539759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350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1456692" y="3827151"/>
            <a:ext cx="620720" cy="106517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>
              <a:latin typeface="Comic Sans MS" panose="030F0702030302020204" pitchFamily="66" charset="0"/>
            </a:endParaRP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H="1">
            <a:off x="1456692" y="3827151"/>
            <a:ext cx="620720" cy="106517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>
              <a:latin typeface="Comic Sans MS" panose="030F0702030302020204" pitchFamily="66" charset="0"/>
            </a:endParaRP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1145843" y="4365122"/>
            <a:ext cx="124143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>
              <a:latin typeface="Comic Sans MS" panose="030F0702030302020204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68217" y="1149485"/>
            <a:ext cx="1204670" cy="1187915"/>
            <a:chOff x="1521053" y="1972679"/>
            <a:chExt cx="1204670" cy="1187915"/>
          </a:xfrm>
        </p:grpSpPr>
        <p:sp>
          <p:nvSpPr>
            <p:cNvPr id="6" name="Freeform 19"/>
            <p:cNvSpPr>
              <a:spLocks noChangeArrowheads="1"/>
            </p:cNvSpPr>
            <p:nvPr/>
          </p:nvSpPr>
          <p:spPr bwMode="auto">
            <a:xfrm rot="16200000">
              <a:off x="1697955" y="2394564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6" name="直接连接符 105"/>
            <p:cNvCxnSpPr/>
            <p:nvPr/>
          </p:nvCxnSpPr>
          <p:spPr bwMode="auto">
            <a:xfrm flipV="1">
              <a:off x="1598679" y="2563093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直接连接符 107"/>
            <p:cNvCxnSpPr>
              <a:endCxn id="23" idx="0"/>
            </p:cNvCxnSpPr>
            <p:nvPr/>
          </p:nvCxnSpPr>
          <p:spPr bwMode="auto">
            <a:xfrm rot="5400000" flipH="1" flipV="1">
              <a:off x="1841293" y="2276164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直接连接符 109"/>
            <p:cNvCxnSpPr>
              <a:endCxn id="23" idx="0"/>
            </p:cNvCxnSpPr>
            <p:nvPr/>
          </p:nvCxnSpPr>
          <p:spPr bwMode="auto">
            <a:xfrm>
              <a:off x="2136500" y="2571371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1849733" y="19726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 rot="19839805">
              <a:off x="1728940" y="2079917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 rot="18127291">
              <a:off x="1681354" y="2219839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 rot="16679619">
              <a:off x="1716556" y="2322986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 dirty="0">
                <a:latin typeface="Comic Sans MS" panose="030F0702030302020204" pitchFamily="66" charset="0"/>
              </a:endParaRPr>
            </a:p>
          </p:txBody>
        </p:sp>
        <p:sp>
          <p:nvSpPr>
            <p:cNvPr id="23" name="Oval 41"/>
            <p:cNvSpPr>
              <a:spLocks noChangeArrowheads="1"/>
            </p:cNvSpPr>
            <p:nvPr/>
          </p:nvSpPr>
          <p:spPr bwMode="auto">
            <a:xfrm>
              <a:off x="1547277" y="1980957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 dirty="0">
                <a:latin typeface="Comic Sans MS" panose="030F0702030302020204" pitchFamily="66" charset="0"/>
              </a:endParaRPr>
            </a:p>
          </p:txBody>
        </p:sp>
        <p:cxnSp>
          <p:nvCxnSpPr>
            <p:cNvPr id="24" name="直接连接符 109"/>
            <p:cNvCxnSpPr>
              <a:stCxn id="23" idx="0"/>
            </p:cNvCxnSpPr>
            <p:nvPr/>
          </p:nvCxnSpPr>
          <p:spPr bwMode="auto">
            <a:xfrm flipH="1">
              <a:off x="2131066" y="1980957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40963" y="2506582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___ out of ___ 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equal parts are shaded.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08176" y="2513188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___ out of ___ 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equal parts are shaded.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0963" y="513519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___ out of ___ 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equal parts are shaded.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42404" y="515487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___ out of ___ 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equal parts are shaded.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25202" y="2381141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18733" y="2384022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387282" y="1364354"/>
                <a:ext cx="2183158" cy="832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are shaded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282" y="1364354"/>
                <a:ext cx="2183158" cy="832600"/>
              </a:xfrm>
              <a:prstGeom prst="rect">
                <a:avLst/>
              </a:prstGeom>
              <a:blipFill>
                <a:blip r:embed="rId5"/>
                <a:stretch>
                  <a:fillRect r="-279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Table 36"/>
          <p:cNvGraphicFramePr>
            <a:graphicFrameLocks noGrp="1"/>
          </p:cNvGraphicFramePr>
          <p:nvPr>
            <p:extLst/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860801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516217" y="100349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4256" y="2391889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67787" y="2394770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69929" y="1358416"/>
                <a:ext cx="2163791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are shaded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929" y="1358416"/>
                <a:ext cx="2163791" cy="838756"/>
              </a:xfrm>
              <a:prstGeom prst="rect">
                <a:avLst/>
              </a:prstGeom>
              <a:blipFill>
                <a:blip r:embed="rId7"/>
                <a:stretch>
                  <a:fillRect r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025202" y="502858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18733" y="501706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387282" y="4149912"/>
                <a:ext cx="2156064" cy="84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are shaded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282" y="4149912"/>
                <a:ext cx="2156064" cy="843885"/>
              </a:xfrm>
              <a:prstGeom prst="rect">
                <a:avLst/>
              </a:prstGeom>
              <a:blipFill>
                <a:blip r:embed="rId8"/>
                <a:stretch>
                  <a:fillRect r="-17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939319" y="5036330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532850" y="5037510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284721" y="4093561"/>
                <a:ext cx="2152972" cy="832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are shaded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721" y="4093561"/>
                <a:ext cx="2152972" cy="832985"/>
              </a:xfrm>
              <a:prstGeom prst="rect">
                <a:avLst/>
              </a:prstGeom>
              <a:blipFill>
                <a:blip r:embed="rId9"/>
                <a:stretch>
                  <a:fillRect r="-1700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" name="Picture 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6989828">
            <a:off x="1637842" y="1117858"/>
            <a:ext cx="609653" cy="883997"/>
          </a:xfrm>
          <a:prstGeom prst="rect">
            <a:avLst/>
          </a:prstGeom>
        </p:spPr>
      </p:pic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5128024" y="1965044"/>
            <a:ext cx="388192" cy="399655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54139"/>
              </p:ext>
            </p:extLst>
          </p:nvPr>
        </p:nvGraphicFramePr>
        <p:xfrm>
          <a:off x="4428285" y="4176660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6767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39" grpId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1145843" y="3827151"/>
            <a:ext cx="1241439" cy="1075943"/>
          </a:xfrm>
          <a:prstGeom prst="hexagon">
            <a:avLst>
              <a:gd name="adj" fmla="val 28890"/>
              <a:gd name="vf" fmla="val 115470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3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1539258" y="2717403"/>
            <a:ext cx="5947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Non-unit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fractions have a numerator greater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than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1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1063401" y="1149485"/>
            <a:ext cx="1209486" cy="1187915"/>
            <a:chOff x="1063401" y="1149485"/>
            <a:chExt cx="1209486" cy="1187915"/>
          </a:xfrm>
        </p:grpSpPr>
        <p:sp>
          <p:nvSpPr>
            <p:cNvPr id="40" name="Freeform 19"/>
            <p:cNvSpPr>
              <a:spLocks noChangeArrowheads="1"/>
            </p:cNvSpPr>
            <p:nvPr/>
          </p:nvSpPr>
          <p:spPr bwMode="auto">
            <a:xfrm rot="16200000">
              <a:off x="1245119" y="1571370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cxnSp>
          <p:nvCxnSpPr>
            <p:cNvPr id="41" name="直接连接符 105"/>
            <p:cNvCxnSpPr/>
            <p:nvPr/>
          </p:nvCxnSpPr>
          <p:spPr bwMode="auto">
            <a:xfrm flipV="1">
              <a:off x="1145843" y="1739899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3" name="直接连接符 107"/>
            <p:cNvCxnSpPr>
              <a:endCxn id="52" idx="0"/>
            </p:cNvCxnSpPr>
            <p:nvPr/>
          </p:nvCxnSpPr>
          <p:spPr bwMode="auto">
            <a:xfrm rot="5400000" flipH="1" flipV="1">
              <a:off x="1388457" y="1452970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直接连接符 109"/>
            <p:cNvCxnSpPr>
              <a:endCxn id="52" idx="0"/>
            </p:cNvCxnSpPr>
            <p:nvPr/>
          </p:nvCxnSpPr>
          <p:spPr bwMode="auto">
            <a:xfrm>
              <a:off x="1683664" y="1748177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6" name="Freeform 19"/>
            <p:cNvSpPr>
              <a:spLocks noChangeArrowheads="1"/>
            </p:cNvSpPr>
            <p:nvPr/>
          </p:nvSpPr>
          <p:spPr bwMode="auto">
            <a:xfrm>
              <a:off x="1396897" y="1149485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>
              <a:spLocks noChangeArrowheads="1"/>
            </p:cNvSpPr>
            <p:nvPr/>
          </p:nvSpPr>
          <p:spPr bwMode="auto">
            <a:xfrm rot="19839805">
              <a:off x="1276104" y="1256723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0" name="Freeform 19"/>
            <p:cNvSpPr>
              <a:spLocks noChangeArrowheads="1"/>
            </p:cNvSpPr>
            <p:nvPr/>
          </p:nvSpPr>
          <p:spPr bwMode="auto">
            <a:xfrm rot="18127291">
              <a:off x="1232760" y="1404315"/>
              <a:ext cx="266909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1" name="Freeform 19"/>
            <p:cNvSpPr>
              <a:spLocks noChangeArrowheads="1"/>
            </p:cNvSpPr>
            <p:nvPr/>
          </p:nvSpPr>
          <p:spPr bwMode="auto">
            <a:xfrm rot="16679619">
              <a:off x="1263720" y="1499792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52" name="Oval 41"/>
            <p:cNvSpPr>
              <a:spLocks noChangeArrowheads="1"/>
            </p:cNvSpPr>
            <p:nvPr/>
          </p:nvSpPr>
          <p:spPr bwMode="auto">
            <a:xfrm>
              <a:off x="1094441" y="1157763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cs typeface="+mn-cs"/>
              </a:endParaRPr>
            </a:p>
          </p:txBody>
        </p:sp>
        <p:cxnSp>
          <p:nvCxnSpPr>
            <p:cNvPr id="53" name="直接连接符 109"/>
            <p:cNvCxnSpPr>
              <a:stCxn id="52" idx="0"/>
            </p:cNvCxnSpPr>
            <p:nvPr/>
          </p:nvCxnSpPr>
          <p:spPr bwMode="auto">
            <a:xfrm flipH="1">
              <a:off x="1678230" y="1157763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58559"/>
              </p:ext>
            </p:extLst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1145843" y="3827151"/>
            <a:ext cx="1241439" cy="1075943"/>
            <a:chOff x="1145843" y="3827151"/>
            <a:chExt cx="1241439" cy="1075943"/>
          </a:xfrm>
        </p:grpSpPr>
        <p:grpSp>
          <p:nvGrpSpPr>
            <p:cNvPr id="61" name="Group 60"/>
            <p:cNvGrpSpPr/>
            <p:nvPr/>
          </p:nvGrpSpPr>
          <p:grpSpPr>
            <a:xfrm>
              <a:off x="1145843" y="3827151"/>
              <a:ext cx="1241439" cy="1075943"/>
              <a:chOff x="4588795" y="2084651"/>
              <a:chExt cx="1241439" cy="1075943"/>
            </a:xfrm>
            <a:solidFill>
              <a:srgbClr val="0070C0"/>
            </a:solidFill>
          </p:grpSpPr>
          <p:sp>
            <p:nvSpPr>
              <p:cNvPr id="63" name="AutoShape 19"/>
              <p:cNvSpPr>
                <a:spLocks noChangeArrowheads="1"/>
              </p:cNvSpPr>
              <p:nvPr/>
            </p:nvSpPr>
            <p:spPr bwMode="auto">
              <a:xfrm>
                <a:off x="4904037" y="2610066"/>
                <a:ext cx="628779" cy="539759"/>
              </a:xfrm>
              <a:prstGeom prst="triangle">
                <a:avLst>
                  <a:gd name="adj" fmla="val 50000"/>
                </a:avLst>
              </a:prstGeom>
              <a:grp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4" name="AutoShape 15"/>
              <p:cNvSpPr>
                <a:spLocks noChangeArrowheads="1"/>
              </p:cNvSpPr>
              <p:nvPr/>
            </p:nvSpPr>
            <p:spPr bwMode="auto">
              <a:xfrm>
                <a:off x="4588795" y="2084651"/>
                <a:ext cx="1241439" cy="1075943"/>
              </a:xfrm>
              <a:prstGeom prst="hexagon">
                <a:avLst>
                  <a:gd name="adj" fmla="val 28890"/>
                  <a:gd name="vf" fmla="val 115470"/>
                </a:avLst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Line 16"/>
              <p:cNvSpPr>
                <a:spLocks noChangeShapeType="1"/>
              </p:cNvSpPr>
              <p:nvPr/>
            </p:nvSpPr>
            <p:spPr bwMode="auto">
              <a:xfrm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66" name="Line 17"/>
              <p:cNvSpPr>
                <a:spLocks noChangeShapeType="1"/>
              </p:cNvSpPr>
              <p:nvPr/>
            </p:nvSpPr>
            <p:spPr bwMode="auto">
              <a:xfrm flipH="1"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67" name="Line 18"/>
              <p:cNvSpPr>
                <a:spLocks noChangeShapeType="1"/>
              </p:cNvSpPr>
              <p:nvPr/>
            </p:nvSpPr>
            <p:spPr bwMode="auto">
              <a:xfrm>
                <a:off x="4588795" y="2622622"/>
                <a:ext cx="12414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" name="AutoShape 19"/>
            <p:cNvSpPr>
              <a:spLocks noChangeArrowheads="1"/>
            </p:cNvSpPr>
            <p:nvPr/>
          </p:nvSpPr>
          <p:spPr bwMode="auto">
            <a:xfrm>
              <a:off x="1456692" y="4360112"/>
              <a:ext cx="628779" cy="53975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1145843" y="4365122"/>
            <a:ext cx="124143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 dirty="0">
              <a:latin typeface="Comic Sans MS" panose="030F0702030302020204" pitchFamily="66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89828">
            <a:off x="1637842" y="1117858"/>
            <a:ext cx="609653" cy="883997"/>
          </a:xfrm>
          <a:prstGeom prst="rect">
            <a:avLst/>
          </a:prstGeom>
        </p:spPr>
      </p:pic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5128024" y="1965044"/>
            <a:ext cx="388192" cy="399655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57220"/>
              </p:ext>
            </p:extLst>
          </p:nvPr>
        </p:nvGraphicFramePr>
        <p:xfrm>
          <a:off x="4428285" y="4176660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387282" y="1364354"/>
                <a:ext cx="2183158" cy="832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are shaded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282" y="1364354"/>
                <a:ext cx="2183158" cy="832600"/>
              </a:xfrm>
              <a:prstGeom prst="rect">
                <a:avLst/>
              </a:prstGeom>
              <a:blipFill>
                <a:blip r:embed="rId7"/>
                <a:stretch>
                  <a:fillRect r="-279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069929" y="1358416"/>
                <a:ext cx="2163791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are shaded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929" y="1358416"/>
                <a:ext cx="2163791" cy="838756"/>
              </a:xfrm>
              <a:prstGeom prst="rect">
                <a:avLst/>
              </a:prstGeom>
              <a:blipFill>
                <a:blip r:embed="rId8"/>
                <a:stretch>
                  <a:fillRect r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387282" y="4149912"/>
                <a:ext cx="2156064" cy="84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are shaded</a:t>
                </a: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282" y="4149912"/>
                <a:ext cx="2156064" cy="843885"/>
              </a:xfrm>
              <a:prstGeom prst="rect">
                <a:avLst/>
              </a:prstGeom>
              <a:blipFill>
                <a:blip r:embed="rId9"/>
                <a:stretch>
                  <a:fillRect r="-17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284721" y="4093561"/>
                <a:ext cx="2152972" cy="832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 </a:t>
                </a:r>
                <a:r>
                  <a:rPr lang="en-GB" sz="24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are shaded</a:t>
                </a: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721" y="4093561"/>
                <a:ext cx="2152972" cy="832985"/>
              </a:xfrm>
              <a:prstGeom prst="rect">
                <a:avLst/>
              </a:prstGeom>
              <a:blipFill>
                <a:blip r:embed="rId10"/>
                <a:stretch>
                  <a:fillRect r="-1700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7610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8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647490" y="346102"/>
            <a:ext cx="5947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omic Sans MS" panose="030F0702030302020204" pitchFamily="66" charset="0"/>
              </a:rPr>
              <a:t>What fraction of the doughnuts are not chocolate?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124" y="1450374"/>
            <a:ext cx="1330728" cy="128174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667" y="1611997"/>
            <a:ext cx="1330728" cy="128174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440" y="1743276"/>
            <a:ext cx="1330728" cy="128174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066" y="1494095"/>
            <a:ext cx="1330728" cy="128174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839" y="1712931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978453" y="1823873"/>
                <a:ext cx="373500" cy="85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453" y="1823873"/>
                <a:ext cx="373500" cy="857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667512" y="3117627"/>
            <a:ext cx="6495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omic Sans MS" panose="030F0702030302020204" pitchFamily="66" charset="0"/>
              </a:rPr>
              <a:t>What fraction of the cubes are red?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fraction are yellow?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Cube 4"/>
          <p:cNvSpPr/>
          <p:nvPr/>
        </p:nvSpPr>
        <p:spPr>
          <a:xfrm>
            <a:off x="1281289" y="4939839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0" name="Cube 69"/>
          <p:cNvSpPr/>
          <p:nvPr/>
        </p:nvSpPr>
        <p:spPr>
          <a:xfrm>
            <a:off x="2160303" y="4622533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1" name="Cube 70"/>
          <p:cNvSpPr/>
          <p:nvPr/>
        </p:nvSpPr>
        <p:spPr>
          <a:xfrm>
            <a:off x="2970090" y="5023742"/>
            <a:ext cx="562166" cy="61361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2" name="Cube 71"/>
          <p:cNvSpPr/>
          <p:nvPr/>
        </p:nvSpPr>
        <p:spPr>
          <a:xfrm>
            <a:off x="4521156" y="5042260"/>
            <a:ext cx="562166" cy="61361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3" name="Cube 72"/>
          <p:cNvSpPr/>
          <p:nvPr/>
        </p:nvSpPr>
        <p:spPr>
          <a:xfrm>
            <a:off x="5270635" y="4994120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4" name="Cube 73"/>
          <p:cNvSpPr/>
          <p:nvPr/>
        </p:nvSpPr>
        <p:spPr>
          <a:xfrm>
            <a:off x="6176749" y="4528326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5" name="Cube 74"/>
          <p:cNvSpPr/>
          <p:nvPr/>
        </p:nvSpPr>
        <p:spPr>
          <a:xfrm>
            <a:off x="3796853" y="4743853"/>
            <a:ext cx="562166" cy="61361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174153" y="2994675"/>
                <a:ext cx="373500" cy="851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153" y="2994675"/>
                <a:ext cx="373500" cy="8513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351411" y="3810124"/>
                <a:ext cx="373500" cy="844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mic Sans MS" panose="030F0702030302020204" pitchFamily="66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411" y="3810124"/>
                <a:ext cx="373500" cy="8445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9880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6.1|4.4|4.6|8.5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2|5.9|6.1|14.6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8.6|6.9|3.8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0.1|4.8|7.1|5|9.4|1|2.8|4.3|6.3|6.1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10.7|16.8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|7.8|0.9|4.2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.1|1|7.3|8.5|1.3|0.7|0.7|3.3|1.9|6.7|2.1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|22|5|5.5|8.4|12|1.3|12.1|7.1|14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15279</TotalTime>
  <Words>448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宋体</vt:lpstr>
      <vt:lpstr>Arial</vt:lpstr>
      <vt:lpstr>Calibri</vt:lpstr>
      <vt:lpstr>Cambria Math</vt:lpstr>
      <vt:lpstr>Comic Sans MS</vt:lpstr>
      <vt:lpstr>等线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236</cp:revision>
  <dcterms:created xsi:type="dcterms:W3CDTF">2019-07-05T11:02:13Z</dcterms:created>
  <dcterms:modified xsi:type="dcterms:W3CDTF">2021-07-18T10:28:30Z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