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3"/>
  </p:notesMasterIdLst>
  <p:handoutMasterIdLst>
    <p:handoutMasterId r:id="rId34"/>
  </p:handoutMasterIdLst>
  <p:sldIdLst>
    <p:sldId id="258" r:id="rId2"/>
    <p:sldId id="276" r:id="rId3"/>
    <p:sldId id="277" r:id="rId4"/>
    <p:sldId id="278" r:id="rId5"/>
    <p:sldId id="279" r:id="rId6"/>
    <p:sldId id="280" r:id="rId7"/>
    <p:sldId id="281" r:id="rId8"/>
    <p:sldId id="264" r:id="rId9"/>
    <p:sldId id="268" r:id="rId10"/>
    <p:sldId id="269" r:id="rId11"/>
    <p:sldId id="282" r:id="rId12"/>
    <p:sldId id="284" r:id="rId13"/>
    <p:sldId id="270" r:id="rId14"/>
    <p:sldId id="285" r:id="rId15"/>
    <p:sldId id="271" r:id="rId16"/>
    <p:sldId id="272" r:id="rId17"/>
    <p:sldId id="273" r:id="rId18"/>
    <p:sldId id="274" r:id="rId19"/>
    <p:sldId id="286" r:id="rId20"/>
    <p:sldId id="275" r:id="rId21"/>
    <p:sldId id="295" r:id="rId22"/>
    <p:sldId id="287" r:id="rId23"/>
    <p:sldId id="288" r:id="rId24"/>
    <p:sldId id="289" r:id="rId25"/>
    <p:sldId id="290" r:id="rId26"/>
    <p:sldId id="291" r:id="rId27"/>
    <p:sldId id="292" r:id="rId28"/>
    <p:sldId id="293" r:id="rId29"/>
    <p:sldId id="294" r:id="rId30"/>
    <p:sldId id="283" r:id="rId31"/>
    <p:sldId id="267" r:id="rId32"/>
  </p:sldIdLst>
  <p:sldSz cx="9144000" cy="6858000" type="screen4x3"/>
  <p:notesSz cx="6858000" cy="9144000"/>
  <p:embeddedFontLst>
    <p:embeddedFont>
      <p:font typeface="Tuffy" panose="020B0603060100000000" pitchFamily="34" charset="0"/>
      <p:regular r:id="rId35"/>
      <p:bold r:id="rId36"/>
      <p:italic r:id="rId37"/>
      <p:boldItalic r:id="rId38"/>
    </p:embeddedFont>
    <p:embeddedFont>
      <p:font typeface="Tuffy-TTF" panose="020B0603060100000000" pitchFamily="34" charset="0"/>
      <p:regular r:id="rId39"/>
      <p:bold r:id="rId40"/>
      <p:italic r:id="rId41"/>
      <p:boldItalic r:id="rId42"/>
    </p:embeddedFont>
    <p:embeddedFont>
      <p:font typeface="Sassoon Infant Rg" panose="02000503030000020003" charset="0"/>
      <p:regular r:id="rId43"/>
      <p:bold r:id="rId44"/>
    </p:embeddedFont>
    <p:embeddedFont>
      <p:font typeface="Calibri" panose="020F0502020204030204" pitchFamily="34" charset="0"/>
      <p:regular r:id="rId45"/>
      <p:bold r:id="rId46"/>
      <p:italic r:id="rId47"/>
      <p:boldItalic r:id="rId48"/>
    </p:embeddedFont>
    <p:embeddedFont>
      <p:font typeface="Twinkl" pitchFamily="2" charset="0"/>
      <p:regular r:id="rId49"/>
      <p:bold r:id="rId50"/>
    </p:embeddedFont>
    <p:embeddedFont>
      <p:font typeface="Twinkl SemiBold" pitchFamily="2" charset="0"/>
      <p:bold r:id="rId51"/>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EC2"/>
    <a:srgbClr val="6CBB84"/>
    <a:srgbClr val="1C1C1C"/>
    <a:srgbClr val="003E15"/>
    <a:srgbClr val="BC0105"/>
    <a:srgbClr val="4DB1E3"/>
    <a:srgbClr val="DE1E5A"/>
    <a:srgbClr val="18A0DB"/>
    <a:srgbClr val="80C1EB"/>
    <a:srgbClr val="ACD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3" autoAdjust="0"/>
    <p:restoredTop sz="94660"/>
  </p:normalViewPr>
  <p:slideViewPr>
    <p:cSldViewPr snapToGrid="0" showGuides="1">
      <p:cViewPr varScale="1">
        <p:scale>
          <a:sx n="83" d="100"/>
          <a:sy n="83" d="100"/>
        </p:scale>
        <p:origin x="1020" y="96"/>
      </p:cViewPr>
      <p:guideLst>
        <p:guide orient="horz" pos="2137"/>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367747-83D2-4055-B927-65C21C37FE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53AB4FDD-0CB5-4A0D-A80F-926B01A12C3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3E3941F-B60F-4C14-9F97-3724D897B080}" type="datetimeFigureOut">
              <a:rPr lang="en-GB"/>
              <a:pPr>
                <a:defRPr/>
              </a:pPr>
              <a:t>01/04/2020</a:t>
            </a:fld>
            <a:endParaRPr lang="en-GB"/>
          </a:p>
        </p:txBody>
      </p:sp>
      <p:sp>
        <p:nvSpPr>
          <p:cNvPr id="4" name="Footer Placeholder 3">
            <a:extLst>
              <a:ext uri="{FF2B5EF4-FFF2-40B4-BE49-F238E27FC236}">
                <a16:creationId xmlns:a16="http://schemas.microsoft.com/office/drawing/2014/main" id="{23C5C492-EE1D-44FA-A34B-CF3F72EEF8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D5FA959F-6232-4CB5-8222-EB8F962905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0D5AABF-0618-408A-9108-24A7AC94EF8D}" type="slidenum">
              <a:rPr lang="en-GB"/>
              <a:pPr>
                <a:defRPr/>
              </a:pPr>
              <a:t>‹#›</a:t>
            </a:fld>
            <a:endParaRPr lang="en-GB"/>
          </a:p>
        </p:txBody>
      </p:sp>
    </p:spTree>
    <p:extLst>
      <p:ext uri="{BB962C8B-B14F-4D97-AF65-F5344CB8AC3E}">
        <p14:creationId xmlns:p14="http://schemas.microsoft.com/office/powerpoint/2010/main" val="283168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A96958-E2AC-4917-95AE-A9FB9E08DA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2C7C63FA-F19A-4D6E-AF64-9FDA1555A2A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E05297C-ACDB-45F1-B94C-58A27FBF6FA2}" type="datetimeFigureOut">
              <a:rPr lang="en-GB"/>
              <a:pPr>
                <a:defRPr/>
              </a:pPr>
              <a:t>01/04/2020</a:t>
            </a:fld>
            <a:endParaRPr lang="en-GB"/>
          </a:p>
        </p:txBody>
      </p:sp>
      <p:sp>
        <p:nvSpPr>
          <p:cNvPr id="4" name="Slide Image Placeholder 3">
            <a:extLst>
              <a:ext uri="{FF2B5EF4-FFF2-40B4-BE49-F238E27FC236}">
                <a16:creationId xmlns:a16="http://schemas.microsoft.com/office/drawing/2014/main" id="{38DA1A60-B6C7-4FE8-BE60-A4C52C40E0B2}"/>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95804D43-B112-42D8-AEA5-E298EE0EBA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D9CABBE5-85C3-45F6-A1B9-0D7063109C0E}"/>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FBA3B36F-B3B3-4E8E-A6BD-631ABA24BD77}"/>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321426E-217D-499B-BA54-10D9B57D6F33}" type="slidenum">
              <a:rPr lang="en-GB"/>
              <a:pPr>
                <a:defRPr/>
              </a:pPr>
              <a:t>‹#›</a:t>
            </a:fld>
            <a:endParaRPr lang="en-GB"/>
          </a:p>
        </p:txBody>
      </p:sp>
    </p:spTree>
    <p:extLst>
      <p:ext uri="{BB962C8B-B14F-4D97-AF65-F5344CB8AC3E}">
        <p14:creationId xmlns:p14="http://schemas.microsoft.com/office/powerpoint/2010/main" val="22490245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997D342-236E-4D79-A034-9493C7A6D6A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351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B5E6AAE8-1450-425A-BBBE-F8C76848629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C7CF90B8-88ED-42C0-8DBB-AAAF79F6670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8597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517A9481-8F68-472C-9809-59722E6BB74E}"/>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211220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0D0C632C-FDF8-4710-B02A-5A46412A0351}"/>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7">
            <a:extLst>
              <a:ext uri="{FF2B5EF4-FFF2-40B4-BE49-F238E27FC236}">
                <a16:creationId xmlns:a16="http://schemas.microsoft.com/office/drawing/2014/main" id="{C84BE9BC-AC52-4850-80BE-5622116AC92B}"/>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97253DB6-3AA2-4710-B82E-171F3BE98283}"/>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5983A8E9-DCE8-4B93-8CF7-620582B7D93A}"/>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601CD6F9-21B8-42BE-A8CB-B2DD783A6D44}"/>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3176168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8096E83-DCA3-4A53-AFF7-6C74E7EBE47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35825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5B05C77-28A6-42ED-9B05-1BE65D08141E}"/>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4C3896-1CB9-4662-BBF1-F51046EE4054}"/>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30.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slide" Target="slide30.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3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30.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slide" Target="slide30.xml"/></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7.xml"/><Relationship Id="rId7" Type="http://schemas.openxmlformats.org/officeDocument/2006/relationships/slide" Target="slide10.xml"/><Relationship Id="rId2" Type="http://schemas.openxmlformats.org/officeDocument/2006/relationships/slide" Target="slide8.xml"/><Relationship Id="rId1" Type="http://schemas.openxmlformats.org/officeDocument/2006/relationships/slideLayout" Target="../slideLayouts/slideLayout3.xml"/><Relationship Id="rId6" Type="http://schemas.openxmlformats.org/officeDocument/2006/relationships/slide" Target="slide14.xml"/><Relationship Id="rId5" Type="http://schemas.openxmlformats.org/officeDocument/2006/relationships/slide" Target="slide9.xml"/><Relationship Id="rId10" Type="http://schemas.openxmlformats.org/officeDocument/2006/relationships/slide" Target="slide13.xml"/><Relationship Id="rId4" Type="http://schemas.openxmlformats.org/officeDocument/2006/relationships/slide" Target="slide12.xml"/><Relationship Id="rId9" Type="http://schemas.openxmlformats.org/officeDocument/2006/relationships/slide" Target="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hyperlink" Target="https://creativecommons.org/licenses/by/2.0/uk/"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30.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 Target="slide30.xml"/><Relationship Id="rId1" Type="http://schemas.openxmlformats.org/officeDocument/2006/relationships/slideLayout" Target="../slideLayouts/slideLayout3.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4F7B5072-BD5D-4514-9012-FE434741536E}"/>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Brazil</a:t>
            </a:r>
          </a:p>
        </p:txBody>
      </p:sp>
      <p:sp>
        <p:nvSpPr>
          <p:cNvPr id="11267" name="Rectangle 4">
            <a:extLst>
              <a:ext uri="{FF2B5EF4-FFF2-40B4-BE49-F238E27FC236}">
                <a16:creationId xmlns:a16="http://schemas.microsoft.com/office/drawing/2014/main" id="{B52097D4-0622-4F62-93E1-D6C2C46B79AD}"/>
              </a:ext>
            </a:extLst>
          </p:cNvPr>
          <p:cNvSpPr>
            <a:spLocks noChangeArrowheads="1"/>
          </p:cNvSpPr>
          <p:nvPr/>
        </p:nvSpPr>
        <p:spPr bwMode="auto">
          <a:xfrm>
            <a:off x="755650" y="2132013"/>
            <a:ext cx="6159500" cy="243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Most families are large and stay close together because family is very important. Children often live with their parents and grandparents.</a:t>
            </a:r>
          </a:p>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Most Brazilians live in cities. Families may live in small apartments and some families live in a ‘favela’ neighbourhood.</a:t>
            </a:r>
            <a:endParaRPr lang="en-GB" altLang="en-US" dirty="0">
              <a:solidFill>
                <a:srgbClr val="FF0000"/>
              </a:solidFill>
            </a:endParaRPr>
          </a:p>
        </p:txBody>
      </p:sp>
      <p:pic>
        <p:nvPicPr>
          <p:cNvPr id="11268" name="Picture 5">
            <a:extLst>
              <a:ext uri="{FF2B5EF4-FFF2-40B4-BE49-F238E27FC236}">
                <a16:creationId xmlns:a16="http://schemas.microsoft.com/office/drawing/2014/main" id="{9362C93B-1B2B-416D-A8FB-E462D0673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11200"/>
            <a:ext cx="2046288"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a:extLst>
              <a:ext uri="{FF2B5EF4-FFF2-40B4-BE49-F238E27FC236}">
                <a16:creationId xmlns:a16="http://schemas.microsoft.com/office/drawing/2014/main" id="{7C9990CB-0029-452F-8354-28733EC727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5650" y="1668087"/>
            <a:ext cx="1282700"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BBD2983C-2FBA-4BCF-B72F-3D532F707C64}"/>
              </a:ext>
            </a:extLst>
          </p:cNvPr>
          <p:cNvSpPr/>
          <p:nvPr/>
        </p:nvSpPr>
        <p:spPr>
          <a:xfrm>
            <a:off x="5467350" y="4719262"/>
            <a:ext cx="2921000" cy="1373563"/>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Children usually only go to school in the morning or afternoon.</a:t>
            </a:r>
          </a:p>
        </p:txBody>
      </p:sp>
      <p:sp>
        <p:nvSpPr>
          <p:cNvPr id="9" name="Rectangle 4">
            <a:extLst>
              <a:ext uri="{FF2B5EF4-FFF2-40B4-BE49-F238E27FC236}">
                <a16:creationId xmlns:a16="http://schemas.microsoft.com/office/drawing/2014/main" id="{EBD181A2-B7D1-496E-AE71-1FD2239FBCDD}"/>
              </a:ext>
            </a:extLst>
          </p:cNvPr>
          <p:cNvSpPr>
            <a:spLocks noChangeArrowheads="1"/>
          </p:cNvSpPr>
          <p:nvPr/>
        </p:nvSpPr>
        <p:spPr bwMode="auto">
          <a:xfrm>
            <a:off x="755650" y="4779055"/>
            <a:ext cx="4422775" cy="160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Families eat together. Lunch is usually the biggest meal of the day.</a:t>
            </a:r>
          </a:p>
          <a:p>
            <a:pPr eaLnBrk="1" hangingPunct="1">
              <a:lnSpc>
                <a:spcPct val="100000"/>
              </a:lnSpc>
              <a:spcBef>
                <a:spcPts val="600"/>
              </a:spcBef>
              <a:buFontTx/>
              <a:buNone/>
            </a:pPr>
            <a:r>
              <a:rPr lang="en-GB" altLang="en-US" dirty="0">
                <a:solidFill>
                  <a:schemeClr val="tx1"/>
                </a:solidFill>
              </a:rPr>
              <a:t>A popular meal is rice and black beans. Meals often end with a strong cup of coffee.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4F7B5072-BD5D-4514-9012-FE434741536E}"/>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dirty="0">
                <a:latin typeface="Twinkl" pitchFamily="2" charset="0"/>
              </a:rPr>
              <a:t>Australia</a:t>
            </a:r>
          </a:p>
        </p:txBody>
      </p:sp>
      <p:sp>
        <p:nvSpPr>
          <p:cNvPr id="11267" name="Rectangle 4">
            <a:extLst>
              <a:ext uri="{FF2B5EF4-FFF2-40B4-BE49-F238E27FC236}">
                <a16:creationId xmlns:a16="http://schemas.microsoft.com/office/drawing/2014/main" id="{B52097D4-0622-4F62-93E1-D6C2C46B79AD}"/>
              </a:ext>
            </a:extLst>
          </p:cNvPr>
          <p:cNvSpPr>
            <a:spLocks noChangeArrowheads="1"/>
          </p:cNvSpPr>
          <p:nvPr/>
        </p:nvSpPr>
        <p:spPr bwMode="auto">
          <a:xfrm>
            <a:off x="755650" y="2131673"/>
            <a:ext cx="7632700" cy="216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Australia is very multicultural, so there are lots of different ways people live. Children usually live with their parents and siblings. </a:t>
            </a:r>
          </a:p>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Many families live in a 3 or 4 bedroom brick or weatherboard house, sometimes with a big back yard. In the cities, some children live in apartments or houses.</a:t>
            </a:r>
          </a:p>
        </p:txBody>
      </p:sp>
      <p:pic>
        <p:nvPicPr>
          <p:cNvPr id="9" name="Picture 8">
            <a:extLst>
              <a:ext uri="{FF2B5EF4-FFF2-40B4-BE49-F238E27FC236}">
                <a16:creationId xmlns:a16="http://schemas.microsoft.com/office/drawing/2014/main" id="{52A0052D-8992-4B60-8AED-9CF4856AB5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65175"/>
            <a:ext cx="2046288" cy="1328398"/>
          </a:xfrm>
          <a:prstGeom prst="rect">
            <a:avLst/>
          </a:prstGeom>
        </p:spPr>
      </p:pic>
      <p:sp>
        <p:nvSpPr>
          <p:cNvPr id="8" name="Rectangle 7">
            <a:extLst>
              <a:ext uri="{FF2B5EF4-FFF2-40B4-BE49-F238E27FC236}">
                <a16:creationId xmlns:a16="http://schemas.microsoft.com/office/drawing/2014/main" id="{BFF07B0D-D07C-4D83-B917-8BD03DCDF715}"/>
              </a:ext>
            </a:extLst>
          </p:cNvPr>
          <p:cNvSpPr/>
          <p:nvPr/>
        </p:nvSpPr>
        <p:spPr>
          <a:xfrm>
            <a:off x="4758168" y="4239837"/>
            <a:ext cx="3444014" cy="1662488"/>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Around half of Australians were born overseas or have one parent who was born overseas and moved to Australia.</a:t>
            </a:r>
          </a:p>
        </p:txBody>
      </p:sp>
      <p:sp>
        <p:nvSpPr>
          <p:cNvPr id="10" name="Rectangle 4">
            <a:extLst>
              <a:ext uri="{FF2B5EF4-FFF2-40B4-BE49-F238E27FC236}">
                <a16:creationId xmlns:a16="http://schemas.microsoft.com/office/drawing/2014/main" id="{B94AD12C-7194-4FC1-B967-F3A4ED2A6A9B}"/>
              </a:ext>
            </a:extLst>
          </p:cNvPr>
          <p:cNvSpPr>
            <a:spLocks noChangeArrowheads="1"/>
          </p:cNvSpPr>
          <p:nvPr/>
        </p:nvSpPr>
        <p:spPr bwMode="auto">
          <a:xfrm>
            <a:off x="755650" y="4193971"/>
            <a:ext cx="3816350"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Normally, dinner is eaten at around 6pm. The family sit around a table together and talk. Sometimes people go out to eat. Dinner is often food from all over the world. </a:t>
            </a:r>
          </a:p>
        </p:txBody>
      </p:sp>
    </p:spTree>
    <p:extLst>
      <p:ext uri="{BB962C8B-B14F-4D97-AF65-F5344CB8AC3E}">
        <p14:creationId xmlns:p14="http://schemas.microsoft.com/office/powerpoint/2010/main" val="1557824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4F7B5072-BD5D-4514-9012-FE434741536E}"/>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dirty="0">
                <a:latin typeface="Twinkl" pitchFamily="2" charset="0"/>
              </a:rPr>
              <a:t>Japan</a:t>
            </a:r>
            <a:endParaRPr lang="en-GB" altLang="en-US" sz="3600" dirty="0">
              <a:latin typeface="Twinkl" pitchFamily="2" charset="0"/>
            </a:endParaRPr>
          </a:p>
        </p:txBody>
      </p:sp>
      <p:sp>
        <p:nvSpPr>
          <p:cNvPr id="11267" name="Rectangle 4">
            <a:extLst>
              <a:ext uri="{FF2B5EF4-FFF2-40B4-BE49-F238E27FC236}">
                <a16:creationId xmlns:a16="http://schemas.microsoft.com/office/drawing/2014/main" id="{B52097D4-0622-4F62-93E1-D6C2C46B79AD}"/>
              </a:ext>
            </a:extLst>
          </p:cNvPr>
          <p:cNvSpPr>
            <a:spLocks noChangeArrowheads="1"/>
          </p:cNvSpPr>
          <p:nvPr/>
        </p:nvSpPr>
        <p:spPr bwMode="auto">
          <a:xfrm>
            <a:off x="755650" y="3824150"/>
            <a:ext cx="7632700"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Families usually live in small apartments or houses. Children may sleep in the same room as their parents. People usually sleep on </a:t>
            </a:r>
            <a:r>
              <a:rPr lang="en-GB" altLang="en-US" u="sng" dirty="0">
                <a:solidFill>
                  <a:srgbClr val="18A0DB"/>
                </a:solidFill>
                <a:hlinkClick r:id="rId2" action="ppaction://hlinksldjump"/>
              </a:rPr>
              <a:t>futons</a:t>
            </a:r>
            <a:r>
              <a:rPr lang="en-GB" altLang="en-US" dirty="0">
                <a:solidFill>
                  <a:schemeClr val="tx1"/>
                </a:solidFill>
              </a:rPr>
              <a:t> on the floor.</a:t>
            </a:r>
          </a:p>
        </p:txBody>
      </p:sp>
      <p:pic>
        <p:nvPicPr>
          <p:cNvPr id="10" name="Picture 9">
            <a:extLst>
              <a:ext uri="{FF2B5EF4-FFF2-40B4-BE49-F238E27FC236}">
                <a16:creationId xmlns:a16="http://schemas.microsoft.com/office/drawing/2014/main" id="{59401F03-6783-4767-BCD3-34681ABC0F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765176"/>
            <a:ext cx="2046288" cy="1328398"/>
          </a:xfrm>
          <a:prstGeom prst="rect">
            <a:avLst/>
          </a:prstGeom>
        </p:spPr>
      </p:pic>
      <p:sp>
        <p:nvSpPr>
          <p:cNvPr id="7" name="Rectangle 6">
            <a:extLst>
              <a:ext uri="{FF2B5EF4-FFF2-40B4-BE49-F238E27FC236}">
                <a16:creationId xmlns:a16="http://schemas.microsoft.com/office/drawing/2014/main" id="{ADE82F6F-48A0-4F7C-8D28-561462D77114}"/>
              </a:ext>
            </a:extLst>
          </p:cNvPr>
          <p:cNvSpPr/>
          <p:nvPr/>
        </p:nvSpPr>
        <p:spPr>
          <a:xfrm>
            <a:off x="4633334" y="2327705"/>
            <a:ext cx="3755016" cy="1836342"/>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700" b="1" dirty="0">
                <a:solidFill>
                  <a:srgbClr val="1C1C1C"/>
                </a:solidFill>
              </a:rPr>
              <a:t>Did You Know…?</a:t>
            </a:r>
          </a:p>
          <a:p>
            <a:pPr>
              <a:defRPr/>
            </a:pPr>
            <a:r>
              <a:rPr lang="en-GB" sz="1700" dirty="0">
                <a:solidFill>
                  <a:srgbClr val="1C1C1C"/>
                </a:solidFill>
              </a:rPr>
              <a:t>5</a:t>
            </a:r>
            <a:r>
              <a:rPr lang="en-GB" sz="1700" baseline="30000" dirty="0">
                <a:solidFill>
                  <a:srgbClr val="1C1C1C"/>
                </a:solidFill>
              </a:rPr>
              <a:t>th</a:t>
            </a:r>
            <a:r>
              <a:rPr lang="en-GB" sz="1700" dirty="0">
                <a:solidFill>
                  <a:srgbClr val="1C1C1C"/>
                </a:solidFill>
              </a:rPr>
              <a:t> May is a special day to</a:t>
            </a:r>
            <a:br>
              <a:rPr lang="en-GB" sz="1700" dirty="0">
                <a:solidFill>
                  <a:srgbClr val="1C1C1C"/>
                </a:solidFill>
              </a:rPr>
            </a:br>
            <a:r>
              <a:rPr lang="en-GB" sz="1700" dirty="0">
                <a:solidFill>
                  <a:srgbClr val="1C1C1C"/>
                </a:solidFill>
              </a:rPr>
              <a:t>celebrate children and to say</a:t>
            </a:r>
            <a:br>
              <a:rPr lang="en-GB" sz="1700" dirty="0">
                <a:solidFill>
                  <a:srgbClr val="1C1C1C"/>
                </a:solidFill>
              </a:rPr>
            </a:br>
            <a:r>
              <a:rPr lang="en-GB" sz="1700" dirty="0">
                <a:solidFill>
                  <a:srgbClr val="1C1C1C"/>
                </a:solidFill>
              </a:rPr>
              <a:t>thank you to mothers.</a:t>
            </a:r>
            <a:br>
              <a:rPr lang="en-GB" sz="1700" dirty="0">
                <a:solidFill>
                  <a:srgbClr val="1C1C1C"/>
                </a:solidFill>
              </a:rPr>
            </a:br>
            <a:r>
              <a:rPr lang="en-GB" sz="1700" dirty="0">
                <a:solidFill>
                  <a:srgbClr val="1C1C1C"/>
                </a:solidFill>
              </a:rPr>
              <a:t>It is called </a:t>
            </a:r>
            <a:r>
              <a:rPr lang="en-GB" sz="1700" dirty="0" err="1">
                <a:solidFill>
                  <a:srgbClr val="1C1C1C"/>
                </a:solidFill>
              </a:rPr>
              <a:t>Kodomo</a:t>
            </a:r>
            <a:r>
              <a:rPr lang="en-GB" sz="1700" dirty="0">
                <a:solidFill>
                  <a:srgbClr val="1C1C1C"/>
                </a:solidFill>
              </a:rPr>
              <a:t> no Hi</a:t>
            </a:r>
            <a:br>
              <a:rPr lang="en-GB" sz="1700" dirty="0">
                <a:solidFill>
                  <a:srgbClr val="1C1C1C"/>
                </a:solidFill>
              </a:rPr>
            </a:br>
            <a:r>
              <a:rPr lang="en-GB" sz="1700" dirty="0">
                <a:solidFill>
                  <a:srgbClr val="1C1C1C"/>
                </a:solidFill>
              </a:rPr>
              <a:t>(Children’s Day).</a:t>
            </a:r>
          </a:p>
        </p:txBody>
      </p:sp>
      <p:sp>
        <p:nvSpPr>
          <p:cNvPr id="9" name="Rectangle 4">
            <a:extLst>
              <a:ext uri="{FF2B5EF4-FFF2-40B4-BE49-F238E27FC236}">
                <a16:creationId xmlns:a16="http://schemas.microsoft.com/office/drawing/2014/main" id="{73963EA3-88FC-429E-A83F-BDC9332AE268}"/>
              </a:ext>
            </a:extLst>
          </p:cNvPr>
          <p:cNvSpPr>
            <a:spLocks noChangeArrowheads="1"/>
          </p:cNvSpPr>
          <p:nvPr/>
        </p:nvSpPr>
        <p:spPr bwMode="auto">
          <a:xfrm>
            <a:off x="755650" y="4999768"/>
            <a:ext cx="7609318"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Meals are usually cooked by the mother. Rice and miso soup are popular for all three meals of the day. Chopsticks or spoons are used. Families often sit on cushions on the floor at a low table to eat.</a:t>
            </a:r>
          </a:p>
        </p:txBody>
      </p:sp>
      <p:pic>
        <p:nvPicPr>
          <p:cNvPr id="6" name="Picture 5">
            <a:extLst>
              <a:ext uri="{FF2B5EF4-FFF2-40B4-BE49-F238E27FC236}">
                <a16:creationId xmlns:a16="http://schemas.microsoft.com/office/drawing/2014/main" id="{C5607756-6D57-4D73-A4BD-E0F0EDDCC9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181" y="2775033"/>
            <a:ext cx="1134093" cy="1389014"/>
          </a:xfrm>
          <a:prstGeom prst="rect">
            <a:avLst/>
          </a:prstGeom>
        </p:spPr>
      </p:pic>
      <p:sp>
        <p:nvSpPr>
          <p:cNvPr id="12" name="Rectangle 4">
            <a:extLst>
              <a:ext uri="{FF2B5EF4-FFF2-40B4-BE49-F238E27FC236}">
                <a16:creationId xmlns:a16="http://schemas.microsoft.com/office/drawing/2014/main" id="{4B6ABDB4-A86C-404F-8548-68199676F85A}"/>
              </a:ext>
            </a:extLst>
          </p:cNvPr>
          <p:cNvSpPr>
            <a:spLocks noChangeArrowheads="1"/>
          </p:cNvSpPr>
          <p:nvPr/>
        </p:nvSpPr>
        <p:spPr bwMode="auto">
          <a:xfrm>
            <a:off x="755650" y="2168130"/>
            <a:ext cx="3877684"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Children usually live with their parents. Grandparents may live nearby. Families meet often for meals and special occasions. Fathers often work long hours away from home.</a:t>
            </a:r>
          </a:p>
        </p:txBody>
      </p:sp>
    </p:spTree>
    <p:extLst>
      <p:ext uri="{BB962C8B-B14F-4D97-AF65-F5344CB8AC3E}">
        <p14:creationId xmlns:p14="http://schemas.microsoft.com/office/powerpoint/2010/main" val="387510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D701FCEB-E9B4-44C7-A5F7-FF1FCFDA5424}"/>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China</a:t>
            </a:r>
          </a:p>
        </p:txBody>
      </p:sp>
      <p:sp>
        <p:nvSpPr>
          <p:cNvPr id="12291" name="Rectangle 4">
            <a:extLst>
              <a:ext uri="{FF2B5EF4-FFF2-40B4-BE49-F238E27FC236}">
                <a16:creationId xmlns:a16="http://schemas.microsoft.com/office/drawing/2014/main" id="{07943E73-F330-4B21-A98C-1D1C8F1ADD97}"/>
              </a:ext>
            </a:extLst>
          </p:cNvPr>
          <p:cNvSpPr>
            <a:spLocks noChangeArrowheads="1"/>
          </p:cNvSpPr>
          <p:nvPr/>
        </p:nvSpPr>
        <p:spPr bwMode="auto">
          <a:xfrm>
            <a:off x="755650" y="2087729"/>
            <a:ext cx="7632700" cy="216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Children often live with their parents, grandparents and even great-grandparents! In the past, families were only allowed to have one child. </a:t>
            </a:r>
            <a:r>
              <a:rPr lang="en-GB" dirty="0"/>
              <a:t>Children are taught to always respect and obey their parents or elders.</a:t>
            </a:r>
          </a:p>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Families in cities live in flats in tall housing blocks. In the countryside, whole families live together in a simple house.</a:t>
            </a:r>
          </a:p>
        </p:txBody>
      </p:sp>
      <p:pic>
        <p:nvPicPr>
          <p:cNvPr id="12292" name="Picture 6">
            <a:extLst>
              <a:ext uri="{FF2B5EF4-FFF2-40B4-BE49-F238E27FC236}">
                <a16:creationId xmlns:a16="http://schemas.microsoft.com/office/drawing/2014/main" id="{44D02CF2-A42D-44AD-B3F2-6FB1DBE5C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8975" y="701675"/>
            <a:ext cx="2127250"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hina, Fujian, Earth Building, Building, Circle">
            <a:extLst>
              <a:ext uri="{FF2B5EF4-FFF2-40B4-BE49-F238E27FC236}">
                <a16:creationId xmlns:a16="http://schemas.microsoft.com/office/drawing/2014/main" id="{F8829FF8-CEFC-44FC-B793-C5E499963BF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33" t="7799" r="17202"/>
          <a:stretch/>
        </p:blipFill>
        <p:spPr bwMode="auto">
          <a:xfrm>
            <a:off x="6515100" y="4505853"/>
            <a:ext cx="1854200" cy="133879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AB6DCBA-5C0E-456C-A9BB-84970A7BB034}"/>
              </a:ext>
            </a:extLst>
          </p:cNvPr>
          <p:cNvSpPr/>
          <p:nvPr/>
        </p:nvSpPr>
        <p:spPr>
          <a:xfrm>
            <a:off x="4467225" y="4357188"/>
            <a:ext cx="4032250" cy="1636120"/>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In Fujian, a whole</a:t>
            </a:r>
            <a:br>
              <a:rPr lang="en-GB" dirty="0">
                <a:solidFill>
                  <a:srgbClr val="1C1C1C"/>
                </a:solidFill>
              </a:rPr>
            </a:br>
            <a:r>
              <a:rPr lang="en-GB" dirty="0">
                <a:solidFill>
                  <a:srgbClr val="1C1C1C"/>
                </a:solidFill>
              </a:rPr>
              <a:t>village lives in a</a:t>
            </a:r>
            <a:br>
              <a:rPr lang="en-GB" dirty="0">
                <a:solidFill>
                  <a:srgbClr val="1C1C1C"/>
                </a:solidFill>
              </a:rPr>
            </a:br>
            <a:r>
              <a:rPr lang="en-GB" dirty="0">
                <a:solidFill>
                  <a:srgbClr val="1C1C1C"/>
                </a:solidFill>
              </a:rPr>
              <a:t>building called</a:t>
            </a:r>
            <a:br>
              <a:rPr lang="en-GB" dirty="0">
                <a:solidFill>
                  <a:srgbClr val="1C1C1C"/>
                </a:solidFill>
              </a:rPr>
            </a:br>
            <a:r>
              <a:rPr lang="en-GB" dirty="0">
                <a:solidFill>
                  <a:srgbClr val="1C1C1C"/>
                </a:solidFill>
              </a:rPr>
              <a:t>a roundhouse!</a:t>
            </a:r>
          </a:p>
        </p:txBody>
      </p:sp>
      <p:sp>
        <p:nvSpPr>
          <p:cNvPr id="9" name="Rectangle 4">
            <a:extLst>
              <a:ext uri="{FF2B5EF4-FFF2-40B4-BE49-F238E27FC236}">
                <a16:creationId xmlns:a16="http://schemas.microsoft.com/office/drawing/2014/main" id="{1E986E6D-79FB-46B6-A5D4-EF3B600F54E9}"/>
              </a:ext>
            </a:extLst>
          </p:cNvPr>
          <p:cNvSpPr>
            <a:spLocks noChangeArrowheads="1"/>
          </p:cNvSpPr>
          <p:nvPr/>
        </p:nvSpPr>
        <p:spPr bwMode="auto">
          <a:xfrm>
            <a:off x="755650" y="4257670"/>
            <a:ext cx="3597275"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t>What’s for Dinner?</a:t>
            </a:r>
            <a:br>
              <a:rPr lang="en-GB" altLang="en-US" b="1" dirty="0"/>
            </a:br>
            <a:r>
              <a:rPr lang="en-GB" altLang="en-US" dirty="0"/>
              <a:t>Meals are usually cooked by the mother. The same meal may taste different in different parts of the country. Food is cooked in a </a:t>
            </a:r>
            <a:r>
              <a:rPr lang="en-GB" altLang="en-US" u="sng" dirty="0">
                <a:solidFill>
                  <a:srgbClr val="0070C0"/>
                </a:solidFill>
                <a:hlinkClick r:id="rId4" action="ppaction://hlinksldjump"/>
              </a:rPr>
              <a:t>wok</a:t>
            </a:r>
            <a:r>
              <a:rPr lang="en-GB" altLang="en-US" dirty="0"/>
              <a:t> and eaten with chopsticks.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D701FCEB-E9B4-44C7-A5F7-FF1FCFDA5424}"/>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dirty="0">
                <a:latin typeface="Twinkl" pitchFamily="2" charset="0"/>
              </a:rPr>
              <a:t>Syria</a:t>
            </a:r>
          </a:p>
        </p:txBody>
      </p:sp>
      <p:sp>
        <p:nvSpPr>
          <p:cNvPr id="12291" name="Rectangle 4">
            <a:extLst>
              <a:ext uri="{FF2B5EF4-FFF2-40B4-BE49-F238E27FC236}">
                <a16:creationId xmlns:a16="http://schemas.microsoft.com/office/drawing/2014/main" id="{07943E73-F330-4B21-A98C-1D1C8F1ADD97}"/>
              </a:ext>
            </a:extLst>
          </p:cNvPr>
          <p:cNvSpPr>
            <a:spLocks noChangeArrowheads="1"/>
          </p:cNvSpPr>
          <p:nvPr/>
        </p:nvSpPr>
        <p:spPr bwMode="auto">
          <a:xfrm>
            <a:off x="755650" y="3437613"/>
            <a:ext cx="7632700" cy="237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Sadly, there is a war in Syria now. Many families have split up and many people are now refugees. This means they are living very far from home.</a:t>
            </a:r>
          </a:p>
          <a:p>
            <a:pPr eaLnBrk="1" hangingPunct="1">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Meals are cooked by the mother. Lunch is the biggest meal of the day and is between 2 o’clock and 3 o’clock. </a:t>
            </a:r>
            <a:r>
              <a:rPr lang="en-GB" altLang="en-US" u="sng" dirty="0">
                <a:solidFill>
                  <a:srgbClr val="0070C0"/>
                </a:solidFill>
                <a:hlinkClick r:id="rId2" action="ppaction://hlinksldjump"/>
              </a:rPr>
              <a:t>Meze</a:t>
            </a:r>
            <a:r>
              <a:rPr lang="en-GB" altLang="en-US" dirty="0">
                <a:solidFill>
                  <a:schemeClr val="tx1"/>
                </a:solidFill>
              </a:rPr>
              <a:t> has as many as 30 little dishes! Then coffee and sweets come at the end.</a:t>
            </a:r>
          </a:p>
        </p:txBody>
      </p:sp>
      <p:pic>
        <p:nvPicPr>
          <p:cNvPr id="4" name="Picture 3">
            <a:extLst>
              <a:ext uri="{FF2B5EF4-FFF2-40B4-BE49-F238E27FC236}">
                <a16:creationId xmlns:a16="http://schemas.microsoft.com/office/drawing/2014/main" id="{CC26E47B-138F-4536-BF73-852AE5082F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50" y="765175"/>
            <a:ext cx="1933575" cy="1286363"/>
          </a:xfrm>
          <a:prstGeom prst="rect">
            <a:avLst/>
          </a:prstGeom>
        </p:spPr>
      </p:pic>
      <p:sp>
        <p:nvSpPr>
          <p:cNvPr id="8" name="Rectangle 4">
            <a:extLst>
              <a:ext uri="{FF2B5EF4-FFF2-40B4-BE49-F238E27FC236}">
                <a16:creationId xmlns:a16="http://schemas.microsoft.com/office/drawing/2014/main" id="{458CA692-BE55-4C7D-B3AD-074C60421AD0}"/>
              </a:ext>
            </a:extLst>
          </p:cNvPr>
          <p:cNvSpPr>
            <a:spLocks noChangeArrowheads="1"/>
          </p:cNvSpPr>
          <p:nvPr/>
        </p:nvSpPr>
        <p:spPr bwMode="auto">
          <a:xfrm>
            <a:off x="755650" y="2070132"/>
            <a:ext cx="7632700"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Family life is very important. Children usually live with their parents and grandparents but others meet up every day. Children must do what they are told because they must always respect their parents.</a:t>
            </a:r>
          </a:p>
        </p:txBody>
      </p:sp>
    </p:spTree>
    <p:extLst>
      <p:ext uri="{BB962C8B-B14F-4D97-AF65-F5344CB8AC3E}">
        <p14:creationId xmlns:p14="http://schemas.microsoft.com/office/powerpoint/2010/main" val="3993481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984E0D70-AC8D-4B1D-A0C0-EAB3A67C294F}"/>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Kenya</a:t>
            </a:r>
          </a:p>
        </p:txBody>
      </p:sp>
      <p:sp>
        <p:nvSpPr>
          <p:cNvPr id="13315" name="Rectangle 4">
            <a:extLst>
              <a:ext uri="{FF2B5EF4-FFF2-40B4-BE49-F238E27FC236}">
                <a16:creationId xmlns:a16="http://schemas.microsoft.com/office/drawing/2014/main" id="{887C85C0-039B-416E-A429-F2FFC80D31CF}"/>
              </a:ext>
            </a:extLst>
          </p:cNvPr>
          <p:cNvSpPr>
            <a:spLocks noChangeArrowheads="1"/>
          </p:cNvSpPr>
          <p:nvPr/>
        </p:nvSpPr>
        <p:spPr bwMode="auto">
          <a:xfrm>
            <a:off x="755650" y="2044700"/>
            <a:ext cx="6559550" cy="243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Families are very important and always help each other. Many children are also looked after by their aunts, uncles and grandparents and family friends.</a:t>
            </a:r>
          </a:p>
          <a:p>
            <a:pPr>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Usually, people in cities live in houses or apartments made of stone or cement. Elsewhere, some people live in huts of </a:t>
            </a:r>
            <a:r>
              <a:rPr lang="en-GB" altLang="en-US" u="sng" dirty="0">
                <a:solidFill>
                  <a:srgbClr val="0070C0"/>
                </a:solidFill>
                <a:hlinkClick r:id="rId2" action="ppaction://hlinksldjump"/>
              </a:rPr>
              <a:t>thatch</a:t>
            </a:r>
            <a:r>
              <a:rPr lang="en-GB" altLang="en-US" dirty="0">
                <a:solidFill>
                  <a:schemeClr val="tx1"/>
                </a:solidFill>
              </a:rPr>
              <a:t> and dried mud.</a:t>
            </a:r>
          </a:p>
        </p:txBody>
      </p:sp>
      <p:pic>
        <p:nvPicPr>
          <p:cNvPr id="13316" name="Picture 6">
            <a:extLst>
              <a:ext uri="{FF2B5EF4-FFF2-40B4-BE49-F238E27FC236}">
                <a16:creationId xmlns:a16="http://schemas.microsoft.com/office/drawing/2014/main" id="{9D6B954E-70F6-45F4-9FD2-40AA493CC56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39775"/>
            <a:ext cx="2008188"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8B8D9511-0D46-455D-B580-933CBBDE2560}"/>
              </a:ext>
            </a:extLst>
          </p:cNvPr>
          <p:cNvSpPr/>
          <p:nvPr/>
        </p:nvSpPr>
        <p:spPr>
          <a:xfrm>
            <a:off x="5276850" y="4495801"/>
            <a:ext cx="2838449" cy="1355324"/>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4 in 10 people in</a:t>
            </a:r>
            <a:br>
              <a:rPr lang="en-GB" dirty="0">
                <a:solidFill>
                  <a:srgbClr val="1C1C1C"/>
                </a:solidFill>
              </a:rPr>
            </a:br>
            <a:r>
              <a:rPr lang="en-GB" dirty="0">
                <a:solidFill>
                  <a:srgbClr val="1C1C1C"/>
                </a:solidFill>
              </a:rPr>
              <a:t>Kenya are 14 years</a:t>
            </a:r>
            <a:br>
              <a:rPr lang="en-GB" dirty="0">
                <a:solidFill>
                  <a:srgbClr val="1C1C1C"/>
                </a:solidFill>
              </a:rPr>
            </a:br>
            <a:r>
              <a:rPr lang="en-GB" dirty="0">
                <a:solidFill>
                  <a:srgbClr val="1C1C1C"/>
                </a:solidFill>
              </a:rPr>
              <a:t>old or younger.</a:t>
            </a:r>
          </a:p>
        </p:txBody>
      </p:sp>
      <p:sp>
        <p:nvSpPr>
          <p:cNvPr id="9" name="Rectangle 4">
            <a:extLst>
              <a:ext uri="{FF2B5EF4-FFF2-40B4-BE49-F238E27FC236}">
                <a16:creationId xmlns:a16="http://schemas.microsoft.com/office/drawing/2014/main" id="{8218223B-3E2A-4D55-B8DB-0301CECFD97D}"/>
              </a:ext>
            </a:extLst>
          </p:cNvPr>
          <p:cNvSpPr>
            <a:spLocks noChangeArrowheads="1"/>
          </p:cNvSpPr>
          <p:nvPr/>
        </p:nvSpPr>
        <p:spPr bwMode="auto">
          <a:xfrm>
            <a:off x="755649" y="4335101"/>
            <a:ext cx="4416425"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The women in the family usually cook the meals. Breakfast is chai (tea) and bread but lunch and dinner are usually stews. Dessert can be delicious local fruits, such as mango.</a:t>
            </a:r>
          </a:p>
        </p:txBody>
      </p:sp>
      <p:pic>
        <p:nvPicPr>
          <p:cNvPr id="13317" name="Picture 7">
            <a:extLst>
              <a:ext uri="{FF2B5EF4-FFF2-40B4-BE49-F238E27FC236}">
                <a16:creationId xmlns:a16="http://schemas.microsoft.com/office/drawing/2014/main" id="{BE5B8BA7-3B27-4863-9089-46AA5FEDC4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0491" y="2362199"/>
            <a:ext cx="1027860" cy="373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EB7F9D02-2BBB-4F0F-8CFF-09FB06FEE415}"/>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Sri Lanka</a:t>
            </a:r>
          </a:p>
        </p:txBody>
      </p:sp>
      <p:sp>
        <p:nvSpPr>
          <p:cNvPr id="14339" name="Rectangle 4">
            <a:extLst>
              <a:ext uri="{FF2B5EF4-FFF2-40B4-BE49-F238E27FC236}">
                <a16:creationId xmlns:a16="http://schemas.microsoft.com/office/drawing/2014/main" id="{0DDC07F2-673A-41E2-8BCC-0AE9DEBA4B46}"/>
              </a:ext>
            </a:extLst>
          </p:cNvPr>
          <p:cNvSpPr>
            <a:spLocks noChangeArrowheads="1"/>
          </p:cNvSpPr>
          <p:nvPr/>
        </p:nvSpPr>
        <p:spPr bwMode="auto">
          <a:xfrm>
            <a:off x="755650" y="3688238"/>
            <a:ext cx="7632700" cy="243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Years ago, in the countryside, families would live together in traditional small stick and mud thatched houses. In the cities, they might live in</a:t>
            </a:r>
            <a:r>
              <a:rPr lang="en-GB" altLang="en-US" dirty="0">
                <a:solidFill>
                  <a:srgbClr val="0070C0"/>
                </a:solidFill>
              </a:rPr>
              <a:t> </a:t>
            </a:r>
            <a:r>
              <a:rPr lang="en-GB" altLang="en-US" dirty="0">
                <a:solidFill>
                  <a:schemeClr val="tx1"/>
                </a:solidFill>
              </a:rPr>
              <a:t>thatch, wood and metal homes.</a:t>
            </a:r>
          </a:p>
          <a:p>
            <a:pPr eaLnBrk="1" hangingPunct="1">
              <a:lnSpc>
                <a:spcPct val="100000"/>
              </a:lnSpc>
              <a:spcBef>
                <a:spcPts val="600"/>
              </a:spcBef>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Meals are sometimes eaten with your hands. Often, there is rice and a spicy curry. Sri Lankan food is the spiciest in the world! Families serve cups of tea when a guest arrives.</a:t>
            </a:r>
          </a:p>
        </p:txBody>
      </p:sp>
      <p:pic>
        <p:nvPicPr>
          <p:cNvPr id="14340" name="Picture 1">
            <a:extLst>
              <a:ext uri="{FF2B5EF4-FFF2-40B4-BE49-F238E27FC236}">
                <a16:creationId xmlns:a16="http://schemas.microsoft.com/office/drawing/2014/main" id="{17A6F0B8-CC78-4EBD-8E5E-C2241841134D}"/>
              </a:ext>
            </a:extLst>
          </p:cNvPr>
          <p:cNvPicPr>
            <a:picLocks noChangeAspect="1"/>
          </p:cNvPicPr>
          <p:nvPr/>
        </p:nvPicPr>
        <p:blipFill>
          <a:blip r:embed="rId2">
            <a:extLst>
              <a:ext uri="{28A0092B-C50C-407E-A947-70E740481C1C}">
                <a14:useLocalDpi xmlns:a14="http://schemas.microsoft.com/office/drawing/2010/main" val="0"/>
              </a:ext>
            </a:extLst>
          </a:blip>
          <a:srcRect b="5740"/>
          <a:stretch>
            <a:fillRect/>
          </a:stretch>
        </p:blipFill>
        <p:spPr bwMode="auto">
          <a:xfrm>
            <a:off x="765175" y="784225"/>
            <a:ext cx="1844675" cy="12366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571682D-BBDD-47F3-8B54-CA00ACFDC785}"/>
              </a:ext>
            </a:extLst>
          </p:cNvPr>
          <p:cNvSpPr/>
          <p:nvPr/>
        </p:nvSpPr>
        <p:spPr>
          <a:xfrm>
            <a:off x="4933949" y="2125663"/>
            <a:ext cx="3454401" cy="1690314"/>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It is rude to touch the top of someone’s head (especially a child’s) because it is the most important part of the body.</a:t>
            </a:r>
          </a:p>
        </p:txBody>
      </p:sp>
      <p:sp>
        <p:nvSpPr>
          <p:cNvPr id="7" name="Rectangle 4">
            <a:extLst>
              <a:ext uri="{FF2B5EF4-FFF2-40B4-BE49-F238E27FC236}">
                <a16:creationId xmlns:a16="http://schemas.microsoft.com/office/drawing/2014/main" id="{AF43A728-C04E-4620-8DE7-BE13594DE002}"/>
              </a:ext>
            </a:extLst>
          </p:cNvPr>
          <p:cNvSpPr>
            <a:spLocks noChangeArrowheads="1"/>
          </p:cNvSpPr>
          <p:nvPr/>
        </p:nvSpPr>
        <p:spPr bwMode="auto">
          <a:xfrm>
            <a:off x="755650" y="2125663"/>
            <a:ext cx="4178300"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Many children live with their parents, grandparents and great-grandparents! The oldest family members are very important and respected.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0B123FFC-05E2-4301-AB34-6D5986A2B1BF}"/>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Nepal</a:t>
            </a:r>
          </a:p>
        </p:txBody>
      </p:sp>
      <p:sp>
        <p:nvSpPr>
          <p:cNvPr id="15363" name="Rectangle 4">
            <a:extLst>
              <a:ext uri="{FF2B5EF4-FFF2-40B4-BE49-F238E27FC236}">
                <a16:creationId xmlns:a16="http://schemas.microsoft.com/office/drawing/2014/main" id="{9A1E4EEC-2D39-446B-B0E4-AECF53EC57ED}"/>
              </a:ext>
            </a:extLst>
          </p:cNvPr>
          <p:cNvSpPr>
            <a:spLocks noChangeArrowheads="1"/>
          </p:cNvSpPr>
          <p:nvPr/>
        </p:nvSpPr>
        <p:spPr bwMode="auto">
          <a:xfrm>
            <a:off x="755650" y="2087569"/>
            <a:ext cx="7632700" cy="271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None/>
            </a:pPr>
            <a:r>
              <a:rPr lang="en-GB" altLang="en-US" b="1" dirty="0"/>
              <a:t>Who?</a:t>
            </a:r>
            <a:br>
              <a:rPr lang="en-GB" altLang="en-US" b="1" dirty="0">
                <a:solidFill>
                  <a:schemeClr val="tx1"/>
                </a:solidFill>
              </a:rPr>
            </a:br>
            <a:r>
              <a:rPr lang="en-GB" altLang="en-US" dirty="0">
                <a:solidFill>
                  <a:schemeClr val="tx1"/>
                </a:solidFill>
              </a:rPr>
              <a:t>Families can be very big. After getting married, a new wife moves into her husband’s family home. Children usually live with their parents and grandparents. Older siblings look after the young children. Sometimes, girls do not go to school.</a:t>
            </a:r>
          </a:p>
          <a:p>
            <a:pPr eaLnBrk="1" hangingPunct="1">
              <a:lnSpc>
                <a:spcPct val="100000"/>
              </a:lnSpc>
              <a:spcBef>
                <a:spcPts val="600"/>
              </a:spcBef>
              <a:buNone/>
            </a:pPr>
            <a:r>
              <a:rPr lang="en-GB" altLang="en-US" b="1" dirty="0"/>
              <a:t>What’s Home?</a:t>
            </a:r>
            <a:br>
              <a:rPr lang="en-GB" altLang="en-US" b="1" dirty="0"/>
            </a:br>
            <a:r>
              <a:rPr lang="en-GB" altLang="en-US" dirty="0"/>
              <a:t>In the countryside, families live </a:t>
            </a:r>
            <a:r>
              <a:rPr lang="en-GB" altLang="en-US" dirty="0">
                <a:solidFill>
                  <a:schemeClr val="tx1"/>
                </a:solidFill>
              </a:rPr>
              <a:t>in houses made of stone or mud bricks with thatch roofs and raised eaves . </a:t>
            </a:r>
            <a:r>
              <a:rPr lang="en-GB" altLang="en-US" dirty="0"/>
              <a:t>Many homes have just two rooms (one for cooking, one for sleeping).</a:t>
            </a:r>
          </a:p>
        </p:txBody>
      </p:sp>
      <p:pic>
        <p:nvPicPr>
          <p:cNvPr id="15364" name="Picture 1">
            <a:extLst>
              <a:ext uri="{FF2B5EF4-FFF2-40B4-BE49-F238E27FC236}">
                <a16:creationId xmlns:a16="http://schemas.microsoft.com/office/drawing/2014/main" id="{F7043D1B-78A0-4426-8DFA-3717DEAA765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65175"/>
            <a:ext cx="995363"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61E2D1E-57A3-4530-B2C1-6DA18DCE71F4}"/>
              </a:ext>
            </a:extLst>
          </p:cNvPr>
          <p:cNvSpPr/>
          <p:nvPr/>
        </p:nvSpPr>
        <p:spPr>
          <a:xfrm>
            <a:off x="5806281" y="4779093"/>
            <a:ext cx="2582068" cy="1189907"/>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Everyone must eat with their right hand.</a:t>
            </a:r>
          </a:p>
        </p:txBody>
      </p:sp>
      <p:sp>
        <p:nvSpPr>
          <p:cNvPr id="7" name="Rectangle 4">
            <a:extLst>
              <a:ext uri="{FF2B5EF4-FFF2-40B4-BE49-F238E27FC236}">
                <a16:creationId xmlns:a16="http://schemas.microsoft.com/office/drawing/2014/main" id="{1714A460-FAA0-41EA-8740-E00521C01A12}"/>
              </a:ext>
            </a:extLst>
          </p:cNvPr>
          <p:cNvSpPr>
            <a:spLocks noChangeArrowheads="1"/>
          </p:cNvSpPr>
          <p:nvPr/>
        </p:nvSpPr>
        <p:spPr bwMode="auto">
          <a:xfrm>
            <a:off x="755650" y="4779093"/>
            <a:ext cx="4778374"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None/>
            </a:pPr>
            <a:r>
              <a:rPr lang="en-GB" altLang="en-US" b="1" dirty="0"/>
              <a:t>What’s for Dinner?</a:t>
            </a:r>
            <a:br>
              <a:rPr lang="en-GB" altLang="en-US" b="1" dirty="0"/>
            </a:br>
            <a:r>
              <a:rPr lang="en-GB" altLang="en-US" dirty="0">
                <a:solidFill>
                  <a:schemeClr val="tx1"/>
                </a:solidFill>
              </a:rPr>
              <a:t>Families sometimes sit on the floor to eat. Meals are usually eaten with your hands. There is usually rice and lentil soup. Often, families eat pickles, curries and fish with a main meal.</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BEE77F36-6BBD-46A5-A15F-5FA0AE213166}"/>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Ghana</a:t>
            </a:r>
          </a:p>
        </p:txBody>
      </p:sp>
      <p:sp>
        <p:nvSpPr>
          <p:cNvPr id="16387" name="Rectangle 4">
            <a:extLst>
              <a:ext uri="{FF2B5EF4-FFF2-40B4-BE49-F238E27FC236}">
                <a16:creationId xmlns:a16="http://schemas.microsoft.com/office/drawing/2014/main" id="{4893CD01-A628-46AC-8B1A-7D50C8A06EA8}"/>
              </a:ext>
            </a:extLst>
          </p:cNvPr>
          <p:cNvSpPr>
            <a:spLocks noChangeArrowheads="1"/>
          </p:cNvSpPr>
          <p:nvPr/>
        </p:nvSpPr>
        <p:spPr bwMode="auto">
          <a:xfrm>
            <a:off x="755650" y="2017713"/>
            <a:ext cx="7632700" cy="2438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Many families live together in large groups. Sometimes, women stay with their own families even after getting married. Sometimes, men have more than one wife. When a boy grows up, he can go to live with his father or uncle.</a:t>
            </a:r>
          </a:p>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Most families live in the countryside. Homes are all on the ground floor. The rooms go around a square courtyard.</a:t>
            </a:r>
          </a:p>
        </p:txBody>
      </p:sp>
      <p:pic>
        <p:nvPicPr>
          <p:cNvPr id="16388" name="Picture 5">
            <a:extLst>
              <a:ext uri="{FF2B5EF4-FFF2-40B4-BE49-F238E27FC236}">
                <a16:creationId xmlns:a16="http://schemas.microsoft.com/office/drawing/2014/main" id="{D75C7841-74C8-41C7-93BF-090E97967CD1}"/>
              </a:ext>
            </a:extLst>
          </p:cNvPr>
          <p:cNvPicPr>
            <a:picLocks noChangeAspect="1"/>
          </p:cNvPicPr>
          <p:nvPr/>
        </p:nvPicPr>
        <p:blipFill>
          <a:blip r:embed="rId2">
            <a:extLst>
              <a:ext uri="{28A0092B-C50C-407E-A947-70E740481C1C}">
                <a14:useLocalDpi xmlns:a14="http://schemas.microsoft.com/office/drawing/2010/main" val="0"/>
              </a:ext>
            </a:extLst>
          </a:blip>
          <a:srcRect b="5762"/>
          <a:stretch>
            <a:fillRect/>
          </a:stretch>
        </p:blipFill>
        <p:spPr bwMode="auto">
          <a:xfrm>
            <a:off x="774700" y="788988"/>
            <a:ext cx="1774825" cy="11906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21E80E6-2337-4C8D-B98E-88892C1AB5F8}"/>
              </a:ext>
            </a:extLst>
          </p:cNvPr>
          <p:cNvSpPr/>
          <p:nvPr/>
        </p:nvSpPr>
        <p:spPr>
          <a:xfrm>
            <a:off x="4498181" y="4745037"/>
            <a:ext cx="3890169" cy="1090613"/>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People in Ghana speak English first and sometimes local languages too.</a:t>
            </a:r>
          </a:p>
        </p:txBody>
      </p:sp>
      <p:sp>
        <p:nvSpPr>
          <p:cNvPr id="8" name="Rectangle 4">
            <a:extLst>
              <a:ext uri="{FF2B5EF4-FFF2-40B4-BE49-F238E27FC236}">
                <a16:creationId xmlns:a16="http://schemas.microsoft.com/office/drawing/2014/main" id="{5B988C88-5FCA-4839-B1CD-DA88E42416DA}"/>
              </a:ext>
            </a:extLst>
          </p:cNvPr>
          <p:cNvSpPr>
            <a:spLocks noChangeArrowheads="1"/>
          </p:cNvSpPr>
          <p:nvPr/>
        </p:nvSpPr>
        <p:spPr bwMode="auto">
          <a:xfrm>
            <a:off x="755650" y="4379030"/>
            <a:ext cx="3540125"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Usually, families eat a soup or stew for main meals made from yams or plantains. Families keep chickens and goats for special occasions.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BEE77F36-6BBD-46A5-A15F-5FA0AE213166}"/>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dirty="0">
                <a:latin typeface="Twinkl" pitchFamily="2" charset="0"/>
              </a:rPr>
              <a:t>Afghanistan</a:t>
            </a:r>
          </a:p>
        </p:txBody>
      </p:sp>
      <p:sp>
        <p:nvSpPr>
          <p:cNvPr id="16387" name="Rectangle 4">
            <a:extLst>
              <a:ext uri="{FF2B5EF4-FFF2-40B4-BE49-F238E27FC236}">
                <a16:creationId xmlns:a16="http://schemas.microsoft.com/office/drawing/2014/main" id="{4893CD01-A628-46AC-8B1A-7D50C8A06EA8}"/>
              </a:ext>
            </a:extLst>
          </p:cNvPr>
          <p:cNvSpPr>
            <a:spLocks noChangeArrowheads="1"/>
          </p:cNvSpPr>
          <p:nvPr/>
        </p:nvSpPr>
        <p:spPr bwMode="auto">
          <a:xfrm>
            <a:off x="755650" y="3452483"/>
            <a:ext cx="7360738" cy="976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Most people live in villages in the countryside. Sadly, many families are now refugees and live very far away from home.</a:t>
            </a:r>
          </a:p>
        </p:txBody>
      </p:sp>
      <p:pic>
        <p:nvPicPr>
          <p:cNvPr id="8" name="Picture 7">
            <a:extLst>
              <a:ext uri="{FF2B5EF4-FFF2-40B4-BE49-F238E27FC236}">
                <a16:creationId xmlns:a16="http://schemas.microsoft.com/office/drawing/2014/main" id="{5E4C3FBF-2059-4DDC-820E-F8E629DD1F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4701" y="788988"/>
            <a:ext cx="1834060" cy="1190625"/>
          </a:xfrm>
          <a:prstGeom prst="rect">
            <a:avLst/>
          </a:prstGeom>
        </p:spPr>
      </p:pic>
      <p:pic>
        <p:nvPicPr>
          <p:cNvPr id="9" name="Picture 2" descr="Shepherd, Sheep, Man, Children, Afghanistan, Farm">
            <a:extLst>
              <a:ext uri="{FF2B5EF4-FFF2-40B4-BE49-F238E27FC236}">
                <a16:creationId xmlns:a16="http://schemas.microsoft.com/office/drawing/2014/main" id="{D3274FC4-6857-4B52-95C2-899C8B3BD9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601" y="1999335"/>
            <a:ext cx="243998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AFD14A3-5A31-451D-B30B-FE11B7C36EBD}"/>
              </a:ext>
            </a:extLst>
          </p:cNvPr>
          <p:cNvSpPr/>
          <p:nvPr/>
        </p:nvSpPr>
        <p:spPr>
          <a:xfrm>
            <a:off x="4791074" y="4457697"/>
            <a:ext cx="3597275" cy="1624014"/>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If a husband dies, the wife may marry his brother. Men may have to support more than one wife and her children.</a:t>
            </a:r>
          </a:p>
        </p:txBody>
      </p:sp>
      <p:sp>
        <p:nvSpPr>
          <p:cNvPr id="10" name="Rectangle 4">
            <a:extLst>
              <a:ext uri="{FF2B5EF4-FFF2-40B4-BE49-F238E27FC236}">
                <a16:creationId xmlns:a16="http://schemas.microsoft.com/office/drawing/2014/main" id="{DE8724D1-871A-40F4-B30B-9225D1D00F05}"/>
              </a:ext>
            </a:extLst>
          </p:cNvPr>
          <p:cNvSpPr>
            <a:spLocks noChangeArrowheads="1"/>
          </p:cNvSpPr>
          <p:nvPr/>
        </p:nvSpPr>
        <p:spPr bwMode="auto">
          <a:xfrm>
            <a:off x="755650" y="4391322"/>
            <a:ext cx="3816350" cy="180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People grow crops and have animals to help feed themselves. Meals </a:t>
            </a:r>
            <a:r>
              <a:rPr lang="en-GB" altLang="en-US">
                <a:solidFill>
                  <a:schemeClr val="tx1"/>
                </a:solidFill>
              </a:rPr>
              <a:t>are usually cooked </a:t>
            </a:r>
            <a:r>
              <a:rPr lang="en-GB" altLang="en-US" dirty="0">
                <a:solidFill>
                  <a:schemeClr val="tx1"/>
                </a:solidFill>
              </a:rPr>
              <a:t>by the mother. Rice is very popular. Lamb kebabs are eaten from street stalls.</a:t>
            </a:r>
          </a:p>
        </p:txBody>
      </p:sp>
      <p:sp>
        <p:nvSpPr>
          <p:cNvPr id="11" name="Rectangle 4">
            <a:extLst>
              <a:ext uri="{FF2B5EF4-FFF2-40B4-BE49-F238E27FC236}">
                <a16:creationId xmlns:a16="http://schemas.microsoft.com/office/drawing/2014/main" id="{75B6E23C-5D4B-45AE-B592-688B498E9F63}"/>
              </a:ext>
            </a:extLst>
          </p:cNvPr>
          <p:cNvSpPr>
            <a:spLocks noChangeArrowheads="1"/>
          </p:cNvSpPr>
          <p:nvPr/>
        </p:nvSpPr>
        <p:spPr bwMode="auto">
          <a:xfrm>
            <a:off x="755650" y="1959647"/>
            <a:ext cx="4920751"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Families are very big. A new wife moves into her husband’s family home. Children live together with their parents, grandparents, aunties, uncles and cousins.</a:t>
            </a:r>
          </a:p>
        </p:txBody>
      </p:sp>
    </p:spTree>
    <p:extLst>
      <p:ext uri="{BB962C8B-B14F-4D97-AF65-F5344CB8AC3E}">
        <p14:creationId xmlns:p14="http://schemas.microsoft.com/office/powerpoint/2010/main" val="2766215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457200" y="549276"/>
            <a:ext cx="8220075" cy="1209856"/>
          </a:xfrm>
        </p:spPr>
        <p:txBody>
          <a:bodyPr/>
          <a:lstStyle/>
          <a:p>
            <a:pPr algn="ctr" eaLnBrk="1" hangingPunct="1"/>
            <a:r>
              <a:rPr lang="en-GB" altLang="en-US" sz="3600" dirty="0">
                <a:latin typeface="Twinkl" pitchFamily="2" charset="0"/>
              </a:rPr>
              <a:t>Families from Around the World</a:t>
            </a:r>
            <a:br>
              <a:rPr lang="en-GB" altLang="en-US" sz="3600" dirty="0"/>
            </a:br>
            <a:r>
              <a:rPr lang="en-GB" altLang="en-US" sz="2400" b="0" dirty="0">
                <a:latin typeface="Twinkl" pitchFamily="2" charset="0"/>
              </a:rPr>
              <a:t>Teachers’ Notes</a:t>
            </a:r>
            <a:endParaRPr lang="en-GB" altLang="en-US" sz="3600" b="0" dirty="0">
              <a:latin typeface="Twinkl" pitchFamily="2" charset="0"/>
            </a:endParaRPr>
          </a:p>
        </p:txBody>
      </p:sp>
      <p:sp>
        <p:nvSpPr>
          <p:cNvPr id="9219" name="Rectangle 4">
            <a:extLst>
              <a:ext uri="{FF2B5EF4-FFF2-40B4-BE49-F238E27FC236}">
                <a16:creationId xmlns:a16="http://schemas.microsoft.com/office/drawing/2014/main" id="{0DE8618F-F6EF-4EF0-8BCA-32ECEB29C973}"/>
              </a:ext>
            </a:extLst>
          </p:cNvPr>
          <p:cNvSpPr>
            <a:spLocks noChangeArrowheads="1"/>
          </p:cNvSpPr>
          <p:nvPr/>
        </p:nvSpPr>
        <p:spPr bwMode="auto">
          <a:xfrm>
            <a:off x="977901" y="1828801"/>
            <a:ext cx="7204074" cy="4023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a:lnSpc>
                <a:spcPct val="100000"/>
              </a:lnSpc>
              <a:spcBef>
                <a:spcPct val="0"/>
              </a:spcBef>
              <a:buFontTx/>
              <a:buNone/>
            </a:pPr>
            <a:r>
              <a:rPr lang="en-GB" altLang="en-US" dirty="0">
                <a:solidFill>
                  <a:schemeClr val="tx1"/>
                </a:solidFill>
              </a:rPr>
              <a:t>Across the world, children are growing up in many kinds of families, with diverse experiences of accommodation, food, cultural expectations and traditions. Some families have had to flee their homes due to conflict and war.</a:t>
            </a:r>
          </a:p>
          <a:p>
            <a:pPr algn="just">
              <a:lnSpc>
                <a:spcPct val="100000"/>
              </a:lnSpc>
              <a:spcBef>
                <a:spcPct val="0"/>
              </a:spcBef>
              <a:buFontTx/>
              <a:buNone/>
            </a:pPr>
            <a:endParaRPr lang="en-GB" altLang="en-US" dirty="0">
              <a:solidFill>
                <a:schemeClr val="tx1"/>
              </a:solidFill>
            </a:endParaRPr>
          </a:p>
          <a:p>
            <a:pPr algn="just">
              <a:lnSpc>
                <a:spcPct val="100000"/>
              </a:lnSpc>
              <a:spcBef>
                <a:spcPct val="0"/>
              </a:spcBef>
              <a:buFontTx/>
              <a:buNone/>
            </a:pPr>
            <a:r>
              <a:rPr lang="en-GB" altLang="en-US" dirty="0">
                <a:solidFill>
                  <a:schemeClr val="tx1"/>
                </a:solidFill>
              </a:rPr>
              <a:t>This PowerPoint, aimed at a young learners audience, presents simple information about typical families from cultures across the world.</a:t>
            </a:r>
          </a:p>
          <a:p>
            <a:pPr algn="just">
              <a:lnSpc>
                <a:spcPct val="100000"/>
              </a:lnSpc>
              <a:spcBef>
                <a:spcPct val="0"/>
              </a:spcBef>
              <a:buFontTx/>
              <a:buNone/>
            </a:pPr>
            <a:endParaRPr lang="en-GB" altLang="en-US" dirty="0">
              <a:solidFill>
                <a:schemeClr val="tx1"/>
              </a:solidFill>
            </a:endParaRPr>
          </a:p>
          <a:p>
            <a:pPr algn="just">
              <a:lnSpc>
                <a:spcPct val="100000"/>
              </a:lnSpc>
              <a:spcBef>
                <a:spcPct val="0"/>
              </a:spcBef>
              <a:buFontTx/>
              <a:buNone/>
            </a:pPr>
            <a:r>
              <a:rPr lang="en-GB" altLang="en-US" dirty="0">
                <a:solidFill>
                  <a:schemeClr val="tx1"/>
                </a:solidFill>
              </a:rPr>
              <a:t>It is intended to raise all children’s awareness of differing family values and experiences in order to prompt discussion.</a:t>
            </a:r>
          </a:p>
          <a:p>
            <a:pPr algn="just">
              <a:lnSpc>
                <a:spcPct val="100000"/>
              </a:lnSpc>
              <a:spcBef>
                <a:spcPct val="0"/>
              </a:spcBef>
              <a:buFontTx/>
              <a:buNone/>
            </a:pPr>
            <a:endParaRPr lang="en-GB" altLang="en-US" dirty="0">
              <a:solidFill>
                <a:schemeClr val="tx1"/>
              </a:solidFill>
            </a:endParaRPr>
          </a:p>
          <a:p>
            <a:pPr algn="just">
              <a:lnSpc>
                <a:spcPct val="100000"/>
              </a:lnSpc>
              <a:spcBef>
                <a:spcPct val="0"/>
              </a:spcBef>
              <a:buFontTx/>
              <a:buNone/>
            </a:pPr>
            <a:r>
              <a:rPr lang="en-GB" altLang="en-US" dirty="0">
                <a:solidFill>
                  <a:schemeClr val="tx1"/>
                </a:solidFill>
              </a:rPr>
              <a:t>Please remind children to be aware that such examples may contain generalisations and oversimplification and as a result, are not representative of all families from any given country or culture.</a:t>
            </a:r>
          </a:p>
        </p:txBody>
      </p:sp>
    </p:spTree>
    <p:extLst>
      <p:ext uri="{BB962C8B-B14F-4D97-AF65-F5344CB8AC3E}">
        <p14:creationId xmlns:p14="http://schemas.microsoft.com/office/powerpoint/2010/main" val="1048055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a:extLst>
              <a:ext uri="{FF2B5EF4-FFF2-40B4-BE49-F238E27FC236}">
                <a16:creationId xmlns:a16="http://schemas.microsoft.com/office/drawing/2014/main" id="{0B9D5583-517F-4AA4-AB9F-0A3980AAB877}"/>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Mexico</a:t>
            </a:r>
          </a:p>
        </p:txBody>
      </p:sp>
      <p:pic>
        <p:nvPicPr>
          <p:cNvPr id="17412" name="Picture 5">
            <a:extLst>
              <a:ext uri="{FF2B5EF4-FFF2-40B4-BE49-F238E27FC236}">
                <a16:creationId xmlns:a16="http://schemas.microsoft.com/office/drawing/2014/main" id="{224CD0B8-3A6A-4417-9110-9A498798DC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39775"/>
            <a:ext cx="1920875"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6E672A55-8B06-4970-8B02-1C4651013FE4}"/>
              </a:ext>
            </a:extLst>
          </p:cNvPr>
          <p:cNvSpPr>
            <a:spLocks noChangeArrowheads="1"/>
          </p:cNvSpPr>
          <p:nvPr/>
        </p:nvSpPr>
        <p:spPr bwMode="auto">
          <a:xfrm>
            <a:off x="755650" y="1989138"/>
            <a:ext cx="7632700" cy="1253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Children usually live with their parents. Sometimes, children may live with their grandparents too. Families join together for big occasions such as weddings or festivals.</a:t>
            </a:r>
          </a:p>
        </p:txBody>
      </p:sp>
      <p:pic>
        <p:nvPicPr>
          <p:cNvPr id="17415" name="Picture 7" descr="Architecture, Buildings, Urban, City, Design, House">
            <a:extLst>
              <a:ext uri="{FF2B5EF4-FFF2-40B4-BE49-F238E27FC236}">
                <a16:creationId xmlns:a16="http://schemas.microsoft.com/office/drawing/2014/main" id="{5AF39163-69D0-4644-9BB0-D291DB7F44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5321" y="3079626"/>
            <a:ext cx="1674286" cy="153040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9DBE345-E2A5-446A-B675-1C1E24FD60CC}"/>
              </a:ext>
            </a:extLst>
          </p:cNvPr>
          <p:cNvSpPr/>
          <p:nvPr/>
        </p:nvSpPr>
        <p:spPr>
          <a:xfrm>
            <a:off x="5056523" y="4819130"/>
            <a:ext cx="3292475" cy="1253402"/>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Say ‘Yes’ by pointing a</a:t>
            </a:r>
            <a:br>
              <a:rPr lang="en-GB" dirty="0">
                <a:solidFill>
                  <a:srgbClr val="1C1C1C"/>
                </a:solidFill>
              </a:rPr>
            </a:br>
            <a:r>
              <a:rPr lang="en-GB" dirty="0">
                <a:solidFill>
                  <a:srgbClr val="1C1C1C"/>
                </a:solidFill>
              </a:rPr>
              <a:t>finger up then curling</a:t>
            </a:r>
            <a:br>
              <a:rPr lang="en-GB" dirty="0">
                <a:solidFill>
                  <a:srgbClr val="1C1C1C"/>
                </a:solidFill>
              </a:rPr>
            </a:br>
            <a:r>
              <a:rPr lang="en-GB" dirty="0">
                <a:solidFill>
                  <a:srgbClr val="1C1C1C"/>
                </a:solidFill>
              </a:rPr>
              <a:t>it up and down quickly.</a:t>
            </a:r>
          </a:p>
        </p:txBody>
      </p:sp>
      <p:sp>
        <p:nvSpPr>
          <p:cNvPr id="9" name="Rectangle 4">
            <a:extLst>
              <a:ext uri="{FF2B5EF4-FFF2-40B4-BE49-F238E27FC236}">
                <a16:creationId xmlns:a16="http://schemas.microsoft.com/office/drawing/2014/main" id="{5ED35279-4BD5-408B-BB4F-BB4B79575A7A}"/>
              </a:ext>
            </a:extLst>
          </p:cNvPr>
          <p:cNvSpPr>
            <a:spLocks noChangeArrowheads="1"/>
          </p:cNvSpPr>
          <p:nvPr/>
        </p:nvSpPr>
        <p:spPr bwMode="auto">
          <a:xfrm>
            <a:off x="755650" y="4626880"/>
            <a:ext cx="4111625"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The most important meal is in the afternoon. Main meals have corn, spicy chilli peppers and beans. Many families eat </a:t>
            </a:r>
            <a:r>
              <a:rPr lang="en-GB" altLang="en-US" dirty="0">
                <a:solidFill>
                  <a:schemeClr val="tx1"/>
                </a:solidFill>
                <a:hlinkClick r:id="rId4" action="ppaction://hlinksldjump"/>
              </a:rPr>
              <a:t>tortillas</a:t>
            </a:r>
            <a:r>
              <a:rPr lang="en-GB" altLang="en-US" dirty="0">
                <a:solidFill>
                  <a:schemeClr val="tx1"/>
                </a:solidFill>
              </a:rPr>
              <a:t> with their meals. </a:t>
            </a:r>
          </a:p>
        </p:txBody>
      </p:sp>
      <p:sp>
        <p:nvSpPr>
          <p:cNvPr id="10" name="Rectangle 4">
            <a:extLst>
              <a:ext uri="{FF2B5EF4-FFF2-40B4-BE49-F238E27FC236}">
                <a16:creationId xmlns:a16="http://schemas.microsoft.com/office/drawing/2014/main" id="{002C87C2-1B65-41C5-AB09-4A3F4E54B964}"/>
              </a:ext>
            </a:extLst>
          </p:cNvPr>
          <p:cNvSpPr>
            <a:spLocks noChangeArrowheads="1"/>
          </p:cNvSpPr>
          <p:nvPr/>
        </p:nvSpPr>
        <p:spPr bwMode="auto">
          <a:xfrm>
            <a:off x="755650" y="3158975"/>
            <a:ext cx="4549775" cy="153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Many families live in apartments or small houses. The windows look into a small square courtyard. Some people build their own houses and paint them bright colours.</a:t>
            </a:r>
          </a:p>
        </p:txBody>
      </p:sp>
      <p:pic>
        <p:nvPicPr>
          <p:cNvPr id="17413" name="Picture 8">
            <a:extLst>
              <a:ext uri="{FF2B5EF4-FFF2-40B4-BE49-F238E27FC236}">
                <a16:creationId xmlns:a16="http://schemas.microsoft.com/office/drawing/2014/main" id="{8E0CF81C-018D-4280-BE25-69A665B7B88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49702" y="3070226"/>
            <a:ext cx="1127895" cy="2895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EAA24E6-2611-45ED-A567-183B7C160B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3411451"/>
            <a:ext cx="2397540" cy="2993782"/>
          </a:xfrm>
          <a:prstGeom prst="rect">
            <a:avLst/>
          </a:prstGeom>
        </p:spPr>
      </p:pic>
      <p:pic>
        <p:nvPicPr>
          <p:cNvPr id="39" name="Picture 38">
            <a:extLst>
              <a:ext uri="{FF2B5EF4-FFF2-40B4-BE49-F238E27FC236}">
                <a16:creationId xmlns:a16="http://schemas.microsoft.com/office/drawing/2014/main" id="{71C0F589-9318-41D1-B6F6-AF746D8BA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490"/>
          <a:stretch/>
        </p:blipFill>
        <p:spPr>
          <a:xfrm>
            <a:off x="3008700" y="3256335"/>
            <a:ext cx="1473935" cy="3148897"/>
          </a:xfrm>
          <a:prstGeom prst="rect">
            <a:avLst/>
          </a:prstGeom>
        </p:spPr>
      </p:pic>
      <p:pic>
        <p:nvPicPr>
          <p:cNvPr id="40" name="Picture 39">
            <a:extLst>
              <a:ext uri="{FF2B5EF4-FFF2-40B4-BE49-F238E27FC236}">
                <a16:creationId xmlns:a16="http://schemas.microsoft.com/office/drawing/2014/main" id="{627EE7FD-6EAB-471C-A74A-0FA03F9A5B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3" r="56255" b="32755"/>
          <a:stretch/>
        </p:blipFill>
        <p:spPr>
          <a:xfrm>
            <a:off x="5437237" y="1082040"/>
            <a:ext cx="2634747" cy="5323193"/>
          </a:xfrm>
          <a:prstGeom prst="rect">
            <a:avLst/>
          </a:prstGeom>
        </p:spPr>
      </p:pic>
      <p:pic>
        <p:nvPicPr>
          <p:cNvPr id="41" name="Picture 40">
            <a:extLst>
              <a:ext uri="{FF2B5EF4-FFF2-40B4-BE49-F238E27FC236}">
                <a16:creationId xmlns:a16="http://schemas.microsoft.com/office/drawing/2014/main" id="{F2A9A119-2A52-4087-B26D-DC3A69C3AD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0048" y="1376850"/>
            <a:ext cx="2230331" cy="1801927"/>
          </a:xfrm>
          <a:prstGeom prst="rect">
            <a:avLst/>
          </a:prstGeom>
        </p:spPr>
      </p:pic>
      <p:pic>
        <p:nvPicPr>
          <p:cNvPr id="42" name="Picture 41">
            <a:extLst>
              <a:ext uri="{FF2B5EF4-FFF2-40B4-BE49-F238E27FC236}">
                <a16:creationId xmlns:a16="http://schemas.microsoft.com/office/drawing/2014/main" id="{E868228A-B519-4A9F-B531-42B1A1DDF8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9254" y="1584512"/>
            <a:ext cx="2230331" cy="1801927"/>
          </a:xfrm>
          <a:prstGeom prst="rect">
            <a:avLst/>
          </a:prstGeom>
        </p:spPr>
      </p:pic>
      <p:sp>
        <p:nvSpPr>
          <p:cNvPr id="2" name="Title 1">
            <a:extLst>
              <a:ext uri="{FF2B5EF4-FFF2-40B4-BE49-F238E27FC236}">
                <a16:creationId xmlns:a16="http://schemas.microsoft.com/office/drawing/2014/main" id="{D0369170-49C6-4265-BB62-42F8AE079A3E}"/>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sz="4400" dirty="0">
                <a:latin typeface="Twinkl" pitchFamily="2" charset="0"/>
              </a:rPr>
              <a:t>Quiz</a:t>
            </a:r>
          </a:p>
        </p:txBody>
      </p:sp>
      <p:sp>
        <p:nvSpPr>
          <p:cNvPr id="33" name="Action Button: Go Forward or Next 32">
            <a:hlinkClick r:id="" action="ppaction://hlinkshowjump?jump=nextslide" highlightClick="1"/>
            <a:extLst>
              <a:ext uri="{FF2B5EF4-FFF2-40B4-BE49-F238E27FC236}">
                <a16:creationId xmlns:a16="http://schemas.microsoft.com/office/drawing/2014/main" id="{B98F92E5-24E5-445B-A41D-E4A04747488D}"/>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5">
            <a:extLst>
              <a:ext uri="{FF2B5EF4-FFF2-40B4-BE49-F238E27FC236}">
                <a16:creationId xmlns:a16="http://schemas.microsoft.com/office/drawing/2014/main" id="{5D1522F8-DB93-418B-9F7F-6F82082AAD3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9414" y="1761326"/>
            <a:ext cx="1114786" cy="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a:extLst>
              <a:ext uri="{FF2B5EF4-FFF2-40B4-BE49-F238E27FC236}">
                <a16:creationId xmlns:a16="http://schemas.microsoft.com/office/drawing/2014/main" id="{D3E148E5-2484-4711-92BA-B42BF77437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85216" y="1667216"/>
            <a:ext cx="1260463" cy="818260"/>
          </a:xfrm>
          <a:prstGeom prst="rect">
            <a:avLst/>
          </a:prstGeom>
        </p:spPr>
      </p:pic>
      <p:pic>
        <p:nvPicPr>
          <p:cNvPr id="44" name="Picture 5">
            <a:extLst>
              <a:ext uri="{FF2B5EF4-FFF2-40B4-BE49-F238E27FC236}">
                <a16:creationId xmlns:a16="http://schemas.microsoft.com/office/drawing/2014/main" id="{C683A226-1F93-46DA-B171-8DEFFA90669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17152" y="1952618"/>
            <a:ext cx="1222696" cy="8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5002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1539240" y="765175"/>
            <a:ext cx="5836920" cy="685800"/>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Where do families paint their houses bright colours? </a:t>
            </a:r>
          </a:p>
        </p:txBody>
      </p:sp>
      <p:sp>
        <p:nvSpPr>
          <p:cNvPr id="7" name="A">
            <a:extLst>
              <a:ext uri="{FF2B5EF4-FFF2-40B4-BE49-F238E27FC236}">
                <a16:creationId xmlns:a16="http://schemas.microsoft.com/office/drawing/2014/main" id="{EC36A42E-7DE2-41AC-96E1-1E006A6352DC}"/>
              </a:ext>
            </a:extLst>
          </p:cNvPr>
          <p:cNvSpPr/>
          <p:nvPr/>
        </p:nvSpPr>
        <p:spPr>
          <a:xfrm>
            <a:off x="755650" y="1909311"/>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Greenland</a:t>
            </a:r>
          </a:p>
        </p:txBody>
      </p:sp>
      <p:sp>
        <p:nvSpPr>
          <p:cNvPr id="8" name="B">
            <a:extLst>
              <a:ext uri="{FF2B5EF4-FFF2-40B4-BE49-F238E27FC236}">
                <a16:creationId xmlns:a16="http://schemas.microsoft.com/office/drawing/2014/main" id="{23096DE9-5719-4941-B706-AF08F56CF630}"/>
              </a:ext>
            </a:extLst>
          </p:cNvPr>
          <p:cNvSpPr/>
          <p:nvPr/>
        </p:nvSpPr>
        <p:spPr>
          <a:xfrm>
            <a:off x="755650" y="3438154"/>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Nepal</a:t>
            </a:r>
          </a:p>
        </p:txBody>
      </p:sp>
      <p:sp>
        <p:nvSpPr>
          <p:cNvPr id="9" name="C">
            <a:extLst>
              <a:ext uri="{FF2B5EF4-FFF2-40B4-BE49-F238E27FC236}">
                <a16:creationId xmlns:a16="http://schemas.microsoft.com/office/drawing/2014/main" id="{AEE30047-211D-48DA-A91E-2D0F601C0062}"/>
              </a:ext>
            </a:extLst>
          </p:cNvPr>
          <p:cNvSpPr/>
          <p:nvPr/>
        </p:nvSpPr>
        <p:spPr>
          <a:xfrm>
            <a:off x="755650" y="498634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Mexico</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438154"/>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907797"/>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029812" y="3364351"/>
            <a:ext cx="5647461" cy="1416076"/>
            <a:chOff x="3029812" y="3569510"/>
            <a:chExt cx="5647461"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3029812" y="3929747"/>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3029812" y="1753757"/>
            <a:ext cx="5647461" cy="1416076"/>
            <a:chOff x="3029812" y="3569510"/>
            <a:chExt cx="5647461"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3029812" y="4009984"/>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3029812" y="4801782"/>
            <a:ext cx="3373286" cy="1702543"/>
            <a:chOff x="3029812" y="4801782"/>
            <a:chExt cx="3373286"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3029812" y="5264068"/>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621542" y="4801782"/>
              <a:ext cx="1781556" cy="1702543"/>
            </a:xfrm>
            <a:prstGeom prst="rect">
              <a:avLst/>
            </a:prstGeom>
          </p:spPr>
        </p:pic>
      </p:grpSp>
      <p:sp>
        <p:nvSpPr>
          <p:cNvPr id="33" name="Action Button: Go Forward or Next 32">
            <a:hlinkClick r:id="" action="ppaction://hlinkshowjump?jump=nextslide" highlightClick="1"/>
            <a:extLst>
              <a:ext uri="{FF2B5EF4-FFF2-40B4-BE49-F238E27FC236}">
                <a16:creationId xmlns:a16="http://schemas.microsoft.com/office/drawing/2014/main" id="{B98F92E5-24E5-445B-A41D-E4A04747488D}"/>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673674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32" presetClass="emph" presetSubtype="0" fill="hold" grpId="0"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6" presetClass="emph" presetSubtype="0" fill="hold" grpId="0"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641350" y="786187"/>
            <a:ext cx="7861300" cy="685800"/>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Which country had a rule that said families were only allowed one child?</a:t>
            </a:r>
            <a:endParaRPr lang="en-GB" b="1" dirty="0">
              <a:solidFill>
                <a:schemeClr val="tx1"/>
              </a:solidFill>
              <a:latin typeface="Twinkl" pitchFamily="2" charset="0"/>
            </a:endParaRPr>
          </a:p>
        </p:txBody>
      </p:sp>
      <p:sp>
        <p:nvSpPr>
          <p:cNvPr id="7" name="A">
            <a:extLst>
              <a:ext uri="{FF2B5EF4-FFF2-40B4-BE49-F238E27FC236}">
                <a16:creationId xmlns:a16="http://schemas.microsoft.com/office/drawing/2014/main" id="{EC36A42E-7DE2-41AC-96E1-1E006A6352DC}"/>
              </a:ext>
            </a:extLst>
          </p:cNvPr>
          <p:cNvSpPr/>
          <p:nvPr/>
        </p:nvSpPr>
        <p:spPr>
          <a:xfrm>
            <a:off x="755650" y="184308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France</a:t>
            </a:r>
          </a:p>
        </p:txBody>
      </p:sp>
      <p:sp>
        <p:nvSpPr>
          <p:cNvPr id="8" name="B">
            <a:extLst>
              <a:ext uri="{FF2B5EF4-FFF2-40B4-BE49-F238E27FC236}">
                <a16:creationId xmlns:a16="http://schemas.microsoft.com/office/drawing/2014/main" id="{23096DE9-5719-4941-B706-AF08F56CF630}"/>
              </a:ext>
            </a:extLst>
          </p:cNvPr>
          <p:cNvSpPr/>
          <p:nvPr/>
        </p:nvSpPr>
        <p:spPr>
          <a:xfrm>
            <a:off x="755650" y="3320661"/>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China</a:t>
            </a:r>
          </a:p>
        </p:txBody>
      </p:sp>
      <p:sp>
        <p:nvSpPr>
          <p:cNvPr id="9" name="C">
            <a:extLst>
              <a:ext uri="{FF2B5EF4-FFF2-40B4-BE49-F238E27FC236}">
                <a16:creationId xmlns:a16="http://schemas.microsoft.com/office/drawing/2014/main" id="{AEE30047-211D-48DA-A91E-2D0F601C0062}"/>
              </a:ext>
            </a:extLst>
          </p:cNvPr>
          <p:cNvSpPr/>
          <p:nvPr/>
        </p:nvSpPr>
        <p:spPr>
          <a:xfrm>
            <a:off x="755650" y="498634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Japan</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320661"/>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841569"/>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029812" y="4892649"/>
            <a:ext cx="5518467" cy="1416076"/>
            <a:chOff x="3158806" y="3569510"/>
            <a:chExt cx="5518467"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3158806"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3029812" y="1710152"/>
            <a:ext cx="5800320" cy="1416076"/>
            <a:chOff x="2876953" y="3569510"/>
            <a:chExt cx="5800320"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2876953"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3128696" y="3187347"/>
            <a:ext cx="3373286" cy="1702543"/>
            <a:chOff x="3029812" y="4801782"/>
            <a:chExt cx="3373286"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3029812" y="5264068"/>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Yay! 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621542" y="4801782"/>
              <a:ext cx="1781556" cy="1702543"/>
            </a:xfrm>
            <a:prstGeom prst="rect">
              <a:avLst/>
            </a:prstGeom>
          </p:spPr>
        </p:pic>
      </p:grpSp>
      <p:sp>
        <p:nvSpPr>
          <p:cNvPr id="24" name="Action Button: Go Forward or Next 23">
            <a:hlinkClick r:id="" action="ppaction://hlinkshowjump?jump=nextslide" highlightClick="1"/>
            <a:extLst>
              <a:ext uri="{FF2B5EF4-FFF2-40B4-BE49-F238E27FC236}">
                <a16:creationId xmlns:a16="http://schemas.microsoft.com/office/drawing/2014/main" id="{B2F37B99-A3BC-40A7-AA81-DE06275AAE7D}"/>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5872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32" presetClass="emph" presetSubtype="0" fill="hold" grpId="0"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32" presetClass="emph" presetSubtype="0" fill="hold" grpId="0" nodeType="with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1651000" y="838200"/>
            <a:ext cx="5613400" cy="685800"/>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Which country has the spiciest food in the world?</a:t>
            </a:r>
            <a:endParaRPr lang="en-GB" dirty="0">
              <a:solidFill>
                <a:schemeClr val="tx1"/>
              </a:solidFill>
              <a:latin typeface="Twinkl" pitchFamily="2" charset="0"/>
            </a:endParaRPr>
          </a:p>
        </p:txBody>
      </p:sp>
      <p:sp>
        <p:nvSpPr>
          <p:cNvPr id="7" name="A">
            <a:extLst>
              <a:ext uri="{FF2B5EF4-FFF2-40B4-BE49-F238E27FC236}">
                <a16:creationId xmlns:a16="http://schemas.microsoft.com/office/drawing/2014/main" id="{EC36A42E-7DE2-41AC-96E1-1E006A6352DC}"/>
              </a:ext>
            </a:extLst>
          </p:cNvPr>
          <p:cNvSpPr/>
          <p:nvPr/>
        </p:nvSpPr>
        <p:spPr>
          <a:xfrm>
            <a:off x="755650" y="1817885"/>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The United Kingdom</a:t>
            </a:r>
          </a:p>
        </p:txBody>
      </p:sp>
      <p:sp>
        <p:nvSpPr>
          <p:cNvPr id="8" name="B">
            <a:extLst>
              <a:ext uri="{FF2B5EF4-FFF2-40B4-BE49-F238E27FC236}">
                <a16:creationId xmlns:a16="http://schemas.microsoft.com/office/drawing/2014/main" id="{23096DE9-5719-4941-B706-AF08F56CF630}"/>
              </a:ext>
            </a:extLst>
          </p:cNvPr>
          <p:cNvSpPr/>
          <p:nvPr/>
        </p:nvSpPr>
        <p:spPr>
          <a:xfrm>
            <a:off x="755650" y="3464932"/>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Kenya</a:t>
            </a:r>
          </a:p>
        </p:txBody>
      </p:sp>
      <p:sp>
        <p:nvSpPr>
          <p:cNvPr id="9" name="C">
            <a:extLst>
              <a:ext uri="{FF2B5EF4-FFF2-40B4-BE49-F238E27FC236}">
                <a16:creationId xmlns:a16="http://schemas.microsoft.com/office/drawing/2014/main" id="{AEE30047-211D-48DA-A91E-2D0F601C0062}"/>
              </a:ext>
            </a:extLst>
          </p:cNvPr>
          <p:cNvSpPr/>
          <p:nvPr/>
        </p:nvSpPr>
        <p:spPr>
          <a:xfrm>
            <a:off x="755650" y="498634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Sri Lanka</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464932"/>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816371"/>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207629" y="3391129"/>
            <a:ext cx="5647461" cy="1416076"/>
            <a:chOff x="3029812" y="3569510"/>
            <a:chExt cx="5647461"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3207629" y="1724197"/>
            <a:ext cx="5647461" cy="1416076"/>
            <a:chOff x="3029812" y="3569510"/>
            <a:chExt cx="5647461"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3207629" y="4823598"/>
            <a:ext cx="3373286" cy="1702543"/>
            <a:chOff x="3029812" y="4801782"/>
            <a:chExt cx="3373286"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3029812" y="5264068"/>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Yay! 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621542" y="4801782"/>
              <a:ext cx="1781556" cy="1702543"/>
            </a:xfrm>
            <a:prstGeom prst="rect">
              <a:avLst/>
            </a:prstGeom>
          </p:spPr>
        </p:pic>
      </p:grpSp>
      <p:sp>
        <p:nvSpPr>
          <p:cNvPr id="22" name="Action Button: Go Forward or Next 21">
            <a:hlinkClick r:id="" action="ppaction://hlinkshowjump?jump=nextslide" highlightClick="1"/>
            <a:extLst>
              <a:ext uri="{FF2B5EF4-FFF2-40B4-BE49-F238E27FC236}">
                <a16:creationId xmlns:a16="http://schemas.microsoft.com/office/drawing/2014/main" id="{0D9D926C-D402-47E8-8AE9-9439D5EED8A6}"/>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86079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32" presetClass="emph" presetSubtype="0" fill="hold" grpId="0"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6" presetClass="emph" presetSubtype="0" fill="hold" grpId="0"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1651000" y="786187"/>
            <a:ext cx="5613400" cy="685800"/>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In which country do families use a wok to cook?</a:t>
            </a:r>
            <a:endParaRPr lang="en-GB" dirty="0">
              <a:solidFill>
                <a:schemeClr val="tx1"/>
              </a:solidFill>
              <a:latin typeface="Twinkl" pitchFamily="2" charset="0"/>
            </a:endParaRPr>
          </a:p>
        </p:txBody>
      </p:sp>
      <p:sp>
        <p:nvSpPr>
          <p:cNvPr id="7" name="A">
            <a:extLst>
              <a:ext uri="{FF2B5EF4-FFF2-40B4-BE49-F238E27FC236}">
                <a16:creationId xmlns:a16="http://schemas.microsoft.com/office/drawing/2014/main" id="{EC36A42E-7DE2-41AC-96E1-1E006A6352DC}"/>
              </a:ext>
            </a:extLst>
          </p:cNvPr>
          <p:cNvSpPr/>
          <p:nvPr/>
        </p:nvSpPr>
        <p:spPr>
          <a:xfrm>
            <a:off x="755650" y="184308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China</a:t>
            </a:r>
          </a:p>
        </p:txBody>
      </p:sp>
      <p:sp>
        <p:nvSpPr>
          <p:cNvPr id="8" name="B">
            <a:extLst>
              <a:ext uri="{FF2B5EF4-FFF2-40B4-BE49-F238E27FC236}">
                <a16:creationId xmlns:a16="http://schemas.microsoft.com/office/drawing/2014/main" id="{23096DE9-5719-4941-B706-AF08F56CF630}"/>
              </a:ext>
            </a:extLst>
          </p:cNvPr>
          <p:cNvSpPr/>
          <p:nvPr/>
        </p:nvSpPr>
        <p:spPr>
          <a:xfrm>
            <a:off x="755650" y="3320661"/>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Brazil</a:t>
            </a:r>
          </a:p>
        </p:txBody>
      </p:sp>
      <p:sp>
        <p:nvSpPr>
          <p:cNvPr id="9" name="C">
            <a:extLst>
              <a:ext uri="{FF2B5EF4-FFF2-40B4-BE49-F238E27FC236}">
                <a16:creationId xmlns:a16="http://schemas.microsoft.com/office/drawing/2014/main" id="{AEE30047-211D-48DA-A91E-2D0F601C0062}"/>
              </a:ext>
            </a:extLst>
          </p:cNvPr>
          <p:cNvSpPr/>
          <p:nvPr/>
        </p:nvSpPr>
        <p:spPr>
          <a:xfrm>
            <a:off x="755650" y="498634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Ghana</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320661"/>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841569"/>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096489" y="4892649"/>
            <a:ext cx="5647461" cy="1416076"/>
            <a:chOff x="3029812" y="3569510"/>
            <a:chExt cx="5647461"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3137764" y="3243820"/>
            <a:ext cx="5647461" cy="1416076"/>
            <a:chOff x="3029812" y="3569510"/>
            <a:chExt cx="5647461"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3106014" y="1669609"/>
            <a:ext cx="3373286" cy="1702543"/>
            <a:chOff x="3029812" y="4801782"/>
            <a:chExt cx="3373286"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3029812" y="5264068"/>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Yay! 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621542" y="4801782"/>
              <a:ext cx="1781556" cy="1702543"/>
            </a:xfrm>
            <a:prstGeom prst="rect">
              <a:avLst/>
            </a:prstGeom>
          </p:spPr>
        </p:pic>
      </p:grpSp>
      <p:sp>
        <p:nvSpPr>
          <p:cNvPr id="25" name="Action Button: Go Forward or Next 24">
            <a:hlinkClick r:id="" action="ppaction://hlinkshowjump?jump=nextslide" highlightClick="1"/>
            <a:extLst>
              <a:ext uri="{FF2B5EF4-FFF2-40B4-BE49-F238E27FC236}">
                <a16:creationId xmlns:a16="http://schemas.microsoft.com/office/drawing/2014/main" id="{5CC5AAF8-DB60-4C88-ADCE-B820B82F9D3C}"/>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53773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32" presetClass="emph" presetSubtype="0" fill="hold" grpId="0"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32" presetClass="emph" presetSubtype="0" fill="hold" grpId="0" nodeType="with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1879600" y="786187"/>
            <a:ext cx="5156200" cy="685800"/>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Where do families sleep on futons?</a:t>
            </a:r>
          </a:p>
        </p:txBody>
      </p:sp>
      <p:sp>
        <p:nvSpPr>
          <p:cNvPr id="7" name="A">
            <a:extLst>
              <a:ext uri="{FF2B5EF4-FFF2-40B4-BE49-F238E27FC236}">
                <a16:creationId xmlns:a16="http://schemas.microsoft.com/office/drawing/2014/main" id="{EC36A42E-7DE2-41AC-96E1-1E006A6352DC}"/>
              </a:ext>
            </a:extLst>
          </p:cNvPr>
          <p:cNvSpPr/>
          <p:nvPr/>
        </p:nvSpPr>
        <p:spPr>
          <a:xfrm>
            <a:off x="755650" y="184308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Ghana</a:t>
            </a:r>
          </a:p>
        </p:txBody>
      </p:sp>
      <p:sp>
        <p:nvSpPr>
          <p:cNvPr id="8" name="B">
            <a:extLst>
              <a:ext uri="{FF2B5EF4-FFF2-40B4-BE49-F238E27FC236}">
                <a16:creationId xmlns:a16="http://schemas.microsoft.com/office/drawing/2014/main" id="{23096DE9-5719-4941-B706-AF08F56CF630}"/>
              </a:ext>
            </a:extLst>
          </p:cNvPr>
          <p:cNvSpPr/>
          <p:nvPr/>
        </p:nvSpPr>
        <p:spPr>
          <a:xfrm>
            <a:off x="755650" y="3320661"/>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Japan</a:t>
            </a:r>
          </a:p>
        </p:txBody>
      </p:sp>
      <p:sp>
        <p:nvSpPr>
          <p:cNvPr id="9" name="C">
            <a:extLst>
              <a:ext uri="{FF2B5EF4-FFF2-40B4-BE49-F238E27FC236}">
                <a16:creationId xmlns:a16="http://schemas.microsoft.com/office/drawing/2014/main" id="{AEE30047-211D-48DA-A91E-2D0F601C0062}"/>
              </a:ext>
            </a:extLst>
          </p:cNvPr>
          <p:cNvSpPr/>
          <p:nvPr/>
        </p:nvSpPr>
        <p:spPr>
          <a:xfrm>
            <a:off x="755650" y="498634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Sri Lanka</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320661"/>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841569"/>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148307" y="4892649"/>
            <a:ext cx="5647461" cy="1416076"/>
            <a:chOff x="3029812" y="3569510"/>
            <a:chExt cx="5647461"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3209317" y="1710152"/>
            <a:ext cx="5647461" cy="1416076"/>
            <a:chOff x="3029812" y="3569510"/>
            <a:chExt cx="5647461"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3096489" y="3187347"/>
            <a:ext cx="3373286" cy="1702543"/>
            <a:chOff x="3029812" y="4801782"/>
            <a:chExt cx="3373286"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3029812" y="5264068"/>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Yay! 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621542" y="4801782"/>
              <a:ext cx="1781556" cy="1702543"/>
            </a:xfrm>
            <a:prstGeom prst="rect">
              <a:avLst/>
            </a:prstGeom>
          </p:spPr>
        </p:pic>
      </p:grpSp>
      <p:sp>
        <p:nvSpPr>
          <p:cNvPr id="25" name="Action Button: Go Forward or Next 24">
            <a:hlinkClick r:id="" action="ppaction://hlinkshowjump?jump=nextslide" highlightClick="1"/>
            <a:extLst>
              <a:ext uri="{FF2B5EF4-FFF2-40B4-BE49-F238E27FC236}">
                <a16:creationId xmlns:a16="http://schemas.microsoft.com/office/drawing/2014/main" id="{D5936CC2-AFBE-4C4E-8F30-442729055B65}"/>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32120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32" presetClass="emph" presetSubtype="0" fill="hold" grpId="0"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32" presetClass="emph" presetSubtype="0" fill="hold" grpId="0" nodeType="with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1361439" y="765175"/>
            <a:ext cx="6515100" cy="696959"/>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Where do men sometimes have more than one wife?</a:t>
            </a:r>
            <a:endParaRPr lang="en-GB" dirty="0">
              <a:solidFill>
                <a:schemeClr val="tx1"/>
              </a:solidFill>
              <a:latin typeface="Twinkl" pitchFamily="2" charset="0"/>
            </a:endParaRPr>
          </a:p>
        </p:txBody>
      </p:sp>
      <p:sp>
        <p:nvSpPr>
          <p:cNvPr id="7" name="A">
            <a:extLst>
              <a:ext uri="{FF2B5EF4-FFF2-40B4-BE49-F238E27FC236}">
                <a16:creationId xmlns:a16="http://schemas.microsoft.com/office/drawing/2014/main" id="{EC36A42E-7DE2-41AC-96E1-1E006A6352DC}"/>
              </a:ext>
            </a:extLst>
          </p:cNvPr>
          <p:cNvSpPr/>
          <p:nvPr/>
        </p:nvSpPr>
        <p:spPr>
          <a:xfrm>
            <a:off x="755650" y="1817885"/>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The United Kingdom</a:t>
            </a:r>
          </a:p>
        </p:txBody>
      </p:sp>
      <p:sp>
        <p:nvSpPr>
          <p:cNvPr id="8" name="B">
            <a:extLst>
              <a:ext uri="{FF2B5EF4-FFF2-40B4-BE49-F238E27FC236}">
                <a16:creationId xmlns:a16="http://schemas.microsoft.com/office/drawing/2014/main" id="{23096DE9-5719-4941-B706-AF08F56CF630}"/>
              </a:ext>
            </a:extLst>
          </p:cNvPr>
          <p:cNvSpPr/>
          <p:nvPr/>
        </p:nvSpPr>
        <p:spPr>
          <a:xfrm>
            <a:off x="755650" y="3464932"/>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China</a:t>
            </a:r>
          </a:p>
        </p:txBody>
      </p:sp>
      <p:sp>
        <p:nvSpPr>
          <p:cNvPr id="9" name="C">
            <a:extLst>
              <a:ext uri="{FF2B5EF4-FFF2-40B4-BE49-F238E27FC236}">
                <a16:creationId xmlns:a16="http://schemas.microsoft.com/office/drawing/2014/main" id="{AEE30047-211D-48DA-A91E-2D0F601C0062}"/>
              </a:ext>
            </a:extLst>
          </p:cNvPr>
          <p:cNvSpPr/>
          <p:nvPr/>
        </p:nvSpPr>
        <p:spPr>
          <a:xfrm>
            <a:off x="755650" y="498634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Ghana</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464932"/>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816371"/>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137764" y="3391129"/>
            <a:ext cx="5647461" cy="1416076"/>
            <a:chOff x="3029812" y="3569510"/>
            <a:chExt cx="5647461"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2037262" y="1741672"/>
            <a:ext cx="6819900" cy="1416076"/>
            <a:chOff x="1857373" y="3569510"/>
            <a:chExt cx="6819900"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1857373" y="4001275"/>
              <a:ext cx="5267325"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2133600" y="4823598"/>
            <a:ext cx="4838700" cy="1702543"/>
            <a:chOff x="2094623" y="4801782"/>
            <a:chExt cx="4838700"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2094623" y="5264068"/>
              <a:ext cx="4838700"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Yay! 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621542" y="4801782"/>
              <a:ext cx="1781556" cy="1702543"/>
            </a:xfrm>
            <a:prstGeom prst="rect">
              <a:avLst/>
            </a:prstGeom>
          </p:spPr>
        </p:pic>
      </p:grpSp>
      <p:sp>
        <p:nvSpPr>
          <p:cNvPr id="22" name="Action Button: Go Forward or Next 21">
            <a:hlinkClick r:id="" action="ppaction://hlinkshowjump?jump=nextslide" highlightClick="1"/>
            <a:extLst>
              <a:ext uri="{FF2B5EF4-FFF2-40B4-BE49-F238E27FC236}">
                <a16:creationId xmlns:a16="http://schemas.microsoft.com/office/drawing/2014/main" id="{B61D4D78-3D4A-4CFD-9816-B2E185FD7EED}"/>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174629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32" presetClass="emph" presetSubtype="0" fill="hold" grpId="0"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6" presetClass="emph" presetSubtype="0" fill="hold" grpId="0"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1879600" y="786187"/>
            <a:ext cx="5156200" cy="685800"/>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tx1"/>
                </a:solidFill>
              </a:rPr>
              <a:t>Which country is mostly covered by ice?</a:t>
            </a:r>
            <a:endParaRPr lang="en-GB" dirty="0">
              <a:solidFill>
                <a:schemeClr val="tx1"/>
              </a:solidFill>
              <a:latin typeface="Twinkl" pitchFamily="2" charset="0"/>
            </a:endParaRPr>
          </a:p>
        </p:txBody>
      </p:sp>
      <p:sp>
        <p:nvSpPr>
          <p:cNvPr id="7" name="A">
            <a:extLst>
              <a:ext uri="{FF2B5EF4-FFF2-40B4-BE49-F238E27FC236}">
                <a16:creationId xmlns:a16="http://schemas.microsoft.com/office/drawing/2014/main" id="{EC36A42E-7DE2-41AC-96E1-1E006A6352DC}"/>
              </a:ext>
            </a:extLst>
          </p:cNvPr>
          <p:cNvSpPr/>
          <p:nvPr/>
        </p:nvSpPr>
        <p:spPr>
          <a:xfrm>
            <a:off x="755650" y="184308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Kenya</a:t>
            </a:r>
          </a:p>
        </p:txBody>
      </p:sp>
      <p:sp>
        <p:nvSpPr>
          <p:cNvPr id="8" name="B">
            <a:extLst>
              <a:ext uri="{FF2B5EF4-FFF2-40B4-BE49-F238E27FC236}">
                <a16:creationId xmlns:a16="http://schemas.microsoft.com/office/drawing/2014/main" id="{23096DE9-5719-4941-B706-AF08F56CF630}"/>
              </a:ext>
            </a:extLst>
          </p:cNvPr>
          <p:cNvSpPr/>
          <p:nvPr/>
        </p:nvSpPr>
        <p:spPr>
          <a:xfrm>
            <a:off x="755650" y="3320661"/>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Greenland</a:t>
            </a:r>
          </a:p>
        </p:txBody>
      </p:sp>
      <p:sp>
        <p:nvSpPr>
          <p:cNvPr id="9" name="C">
            <a:extLst>
              <a:ext uri="{FF2B5EF4-FFF2-40B4-BE49-F238E27FC236}">
                <a16:creationId xmlns:a16="http://schemas.microsoft.com/office/drawing/2014/main" id="{AEE30047-211D-48DA-A91E-2D0F601C0062}"/>
              </a:ext>
            </a:extLst>
          </p:cNvPr>
          <p:cNvSpPr/>
          <p:nvPr/>
        </p:nvSpPr>
        <p:spPr>
          <a:xfrm>
            <a:off x="755650" y="4986343"/>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Nepal</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320661"/>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841569"/>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029812" y="4894767"/>
            <a:ext cx="5916769" cy="1416076"/>
            <a:chOff x="2760504" y="3569510"/>
            <a:chExt cx="5916769"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2760504"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3029812" y="1732315"/>
            <a:ext cx="5811768" cy="1416076"/>
            <a:chOff x="2865505" y="3569510"/>
            <a:chExt cx="5811768"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2865505"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3029812" y="3192223"/>
            <a:ext cx="3679982" cy="1702543"/>
            <a:chOff x="2904959" y="4801781"/>
            <a:chExt cx="3679982"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2904959" y="5264068"/>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Yay! 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803385" y="4801781"/>
              <a:ext cx="1781556" cy="1702543"/>
            </a:xfrm>
            <a:prstGeom prst="rect">
              <a:avLst/>
            </a:prstGeom>
          </p:spPr>
        </p:pic>
      </p:grpSp>
      <p:sp>
        <p:nvSpPr>
          <p:cNvPr id="24" name="Action Button: Go Forward or Next 23">
            <a:hlinkClick r:id="" action="ppaction://hlinkshowjump?jump=nextslide" highlightClick="1"/>
            <a:extLst>
              <a:ext uri="{FF2B5EF4-FFF2-40B4-BE49-F238E27FC236}">
                <a16:creationId xmlns:a16="http://schemas.microsoft.com/office/drawing/2014/main" id="{EED5F418-9BAA-402D-AEDD-823FB7D8B18F}"/>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2272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26" presetClass="emph" presetSubtype="0" fill="hold" grpId="0" nodeType="withEffect">
                                  <p:stCondLst>
                                    <p:cond delay="0"/>
                                  </p:stCondLst>
                                  <p:childTnLst>
                                    <p:animEffect transition="out" filter="fade">
                                      <p:cBhvr>
                                        <p:cTn id="9" dur="500" tmFilter="0, 0; .2, .5; .8, .5; 1, 0"/>
                                        <p:tgtEl>
                                          <p:spTgt spid="7"/>
                                        </p:tgtEl>
                                      </p:cBhvr>
                                    </p:animEffect>
                                    <p:animScale>
                                      <p:cBhvr>
                                        <p:cTn id="10"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32" presetClass="emph" presetSubtype="0" fill="hold" grpId="0" nodeType="withEffect">
                                  <p:stCondLst>
                                    <p:cond delay="0"/>
                                  </p:stCondLst>
                                  <p:childTnLst>
                                    <p:animRot by="120000">
                                      <p:cBhvr>
                                        <p:cTn id="18" dur="100" fill="hold">
                                          <p:stCondLst>
                                            <p:cond delay="0"/>
                                          </p:stCondLst>
                                        </p:cTn>
                                        <p:tgtEl>
                                          <p:spTgt spid="8"/>
                                        </p:tgtEl>
                                        <p:attrNameLst>
                                          <p:attrName>r</p:attrName>
                                        </p:attrNameLst>
                                      </p:cBhvr>
                                    </p:animRot>
                                    <p:animRot by="-240000">
                                      <p:cBhvr>
                                        <p:cTn id="19" dur="200" fill="hold">
                                          <p:stCondLst>
                                            <p:cond delay="200"/>
                                          </p:stCondLst>
                                        </p:cTn>
                                        <p:tgtEl>
                                          <p:spTgt spid="8"/>
                                        </p:tgtEl>
                                        <p:attrNameLst>
                                          <p:attrName>r</p:attrName>
                                        </p:attrNameLst>
                                      </p:cBhvr>
                                    </p:animRot>
                                    <p:animRot by="240000">
                                      <p:cBhvr>
                                        <p:cTn id="20" dur="200" fill="hold">
                                          <p:stCondLst>
                                            <p:cond delay="400"/>
                                          </p:stCondLst>
                                        </p:cTn>
                                        <p:tgtEl>
                                          <p:spTgt spid="8"/>
                                        </p:tgtEl>
                                        <p:attrNameLst>
                                          <p:attrName>r</p:attrName>
                                        </p:attrNameLst>
                                      </p:cBhvr>
                                    </p:animRot>
                                    <p:animRot by="-240000">
                                      <p:cBhvr>
                                        <p:cTn id="21" dur="200" fill="hold">
                                          <p:stCondLst>
                                            <p:cond delay="600"/>
                                          </p:stCondLst>
                                        </p:cTn>
                                        <p:tgtEl>
                                          <p:spTgt spid="8"/>
                                        </p:tgtEl>
                                        <p:attrNameLst>
                                          <p:attrName>r</p:attrName>
                                        </p:attrNameLst>
                                      </p:cBhvr>
                                    </p:animRot>
                                    <p:animRot by="120000">
                                      <p:cBhvr>
                                        <p:cTn id="22"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32" presetClass="emph" presetSubtype="0" fill="hold" grpId="0"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C708771-4625-415E-80E5-472F68E3411C}"/>
              </a:ext>
            </a:extLst>
          </p:cNvPr>
          <p:cNvSpPr/>
          <p:nvPr/>
        </p:nvSpPr>
        <p:spPr>
          <a:xfrm>
            <a:off x="1606548" y="769067"/>
            <a:ext cx="5702304" cy="685800"/>
          </a:xfrm>
          <a:prstGeom prst="roundRect">
            <a:avLst/>
          </a:prstGeom>
          <a:solidFill>
            <a:srgbClr val="6CBB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Where do children sometimes come home for lunch? </a:t>
            </a:r>
          </a:p>
        </p:txBody>
      </p:sp>
      <p:sp>
        <p:nvSpPr>
          <p:cNvPr id="7" name="A">
            <a:extLst>
              <a:ext uri="{FF2B5EF4-FFF2-40B4-BE49-F238E27FC236}">
                <a16:creationId xmlns:a16="http://schemas.microsoft.com/office/drawing/2014/main" id="{EC36A42E-7DE2-41AC-96E1-1E006A6352DC}"/>
              </a:ext>
            </a:extLst>
          </p:cNvPr>
          <p:cNvSpPr/>
          <p:nvPr/>
        </p:nvSpPr>
        <p:spPr>
          <a:xfrm>
            <a:off x="762330" y="1849359"/>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Japan</a:t>
            </a:r>
          </a:p>
        </p:txBody>
      </p:sp>
      <p:sp>
        <p:nvSpPr>
          <p:cNvPr id="8" name="B">
            <a:extLst>
              <a:ext uri="{FF2B5EF4-FFF2-40B4-BE49-F238E27FC236}">
                <a16:creationId xmlns:a16="http://schemas.microsoft.com/office/drawing/2014/main" id="{23096DE9-5719-4941-B706-AF08F56CF630}"/>
              </a:ext>
            </a:extLst>
          </p:cNvPr>
          <p:cNvSpPr/>
          <p:nvPr/>
        </p:nvSpPr>
        <p:spPr>
          <a:xfrm>
            <a:off x="755650" y="3464932"/>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China</a:t>
            </a:r>
          </a:p>
        </p:txBody>
      </p:sp>
      <p:sp>
        <p:nvSpPr>
          <p:cNvPr id="9" name="C">
            <a:extLst>
              <a:ext uri="{FF2B5EF4-FFF2-40B4-BE49-F238E27FC236}">
                <a16:creationId xmlns:a16="http://schemas.microsoft.com/office/drawing/2014/main" id="{AEE30047-211D-48DA-A91E-2D0F601C0062}"/>
              </a:ext>
            </a:extLst>
          </p:cNvPr>
          <p:cNvSpPr/>
          <p:nvPr/>
        </p:nvSpPr>
        <p:spPr>
          <a:xfrm>
            <a:off x="762330" y="4983315"/>
            <a:ext cx="7632700" cy="1106482"/>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Twinkl" pitchFamily="2" charset="0"/>
              </a:rPr>
              <a:t>France</a:t>
            </a:r>
          </a:p>
        </p:txBody>
      </p:sp>
      <p:sp>
        <p:nvSpPr>
          <p:cNvPr id="5" name="Rectangle 4">
            <a:extLst>
              <a:ext uri="{FF2B5EF4-FFF2-40B4-BE49-F238E27FC236}">
                <a16:creationId xmlns:a16="http://schemas.microsoft.com/office/drawing/2014/main" id="{B786A822-DC94-48AC-BFAE-2357F8D5DF01}"/>
              </a:ext>
            </a:extLst>
          </p:cNvPr>
          <p:cNvSpPr/>
          <p:nvPr/>
        </p:nvSpPr>
        <p:spPr>
          <a:xfrm>
            <a:off x="916380" y="3464932"/>
            <a:ext cx="707245" cy="1107996"/>
          </a:xfrm>
          <a:prstGeom prst="rect">
            <a:avLst/>
          </a:prstGeom>
        </p:spPr>
        <p:txBody>
          <a:bodyPr wrap="none">
            <a:spAutoFit/>
          </a:bodyPr>
          <a:lstStyle/>
          <a:p>
            <a:pPr algn="ctr"/>
            <a:r>
              <a:rPr lang="en-GB" sz="6600" b="1" dirty="0">
                <a:solidFill>
                  <a:srgbClr val="6CBB84"/>
                </a:solidFill>
              </a:rPr>
              <a:t>B</a:t>
            </a:r>
            <a:endParaRPr lang="en-GB" sz="7200" b="1" dirty="0">
              <a:solidFill>
                <a:srgbClr val="6CBB84"/>
              </a:solidFill>
            </a:endParaRPr>
          </a:p>
        </p:txBody>
      </p:sp>
      <p:sp>
        <p:nvSpPr>
          <p:cNvPr id="12" name="Rectangle 11">
            <a:extLst>
              <a:ext uri="{FF2B5EF4-FFF2-40B4-BE49-F238E27FC236}">
                <a16:creationId xmlns:a16="http://schemas.microsoft.com/office/drawing/2014/main" id="{D5878012-947F-4881-9F9B-11A2DF20ABF8}"/>
              </a:ext>
            </a:extLst>
          </p:cNvPr>
          <p:cNvSpPr/>
          <p:nvPr/>
        </p:nvSpPr>
        <p:spPr>
          <a:xfrm>
            <a:off x="901152" y="1816371"/>
            <a:ext cx="737702" cy="1107996"/>
          </a:xfrm>
          <a:prstGeom prst="rect">
            <a:avLst/>
          </a:prstGeom>
        </p:spPr>
        <p:txBody>
          <a:bodyPr wrap="none">
            <a:spAutoFit/>
          </a:bodyPr>
          <a:lstStyle/>
          <a:p>
            <a:pPr algn="ctr"/>
            <a:r>
              <a:rPr lang="en-GB" sz="6600" b="1" dirty="0">
                <a:solidFill>
                  <a:srgbClr val="6CBB84"/>
                </a:solidFill>
              </a:rPr>
              <a:t>A</a:t>
            </a:r>
            <a:endParaRPr lang="en-GB" sz="7200" b="1" dirty="0">
              <a:solidFill>
                <a:srgbClr val="6CBB84"/>
              </a:solidFill>
            </a:endParaRPr>
          </a:p>
        </p:txBody>
      </p:sp>
      <p:sp>
        <p:nvSpPr>
          <p:cNvPr id="13" name="Rectangle 12">
            <a:extLst>
              <a:ext uri="{FF2B5EF4-FFF2-40B4-BE49-F238E27FC236}">
                <a16:creationId xmlns:a16="http://schemas.microsoft.com/office/drawing/2014/main" id="{DFB3BA35-713C-453C-AAB9-61EB43D14486}"/>
              </a:ext>
            </a:extLst>
          </p:cNvPr>
          <p:cNvSpPr/>
          <p:nvPr/>
        </p:nvSpPr>
        <p:spPr>
          <a:xfrm>
            <a:off x="915579" y="4984829"/>
            <a:ext cx="708848" cy="1107996"/>
          </a:xfrm>
          <a:prstGeom prst="rect">
            <a:avLst/>
          </a:prstGeom>
        </p:spPr>
        <p:txBody>
          <a:bodyPr wrap="none">
            <a:spAutoFit/>
          </a:bodyPr>
          <a:lstStyle/>
          <a:p>
            <a:pPr algn="ctr"/>
            <a:r>
              <a:rPr lang="en-GB" sz="6600" b="1" dirty="0">
                <a:solidFill>
                  <a:srgbClr val="6CBB84"/>
                </a:solidFill>
              </a:rPr>
              <a:t>C</a:t>
            </a:r>
            <a:endParaRPr lang="en-GB" sz="7200" b="1" dirty="0">
              <a:solidFill>
                <a:srgbClr val="6CBB84"/>
              </a:solidFill>
            </a:endParaRPr>
          </a:p>
        </p:txBody>
      </p:sp>
      <p:grpSp>
        <p:nvGrpSpPr>
          <p:cNvPr id="18" name="Group 17">
            <a:extLst>
              <a:ext uri="{FF2B5EF4-FFF2-40B4-BE49-F238E27FC236}">
                <a16:creationId xmlns:a16="http://schemas.microsoft.com/office/drawing/2014/main" id="{EB7E13DA-9D0A-4AB7-9636-69ECC52DBAC9}"/>
              </a:ext>
            </a:extLst>
          </p:cNvPr>
          <p:cNvGrpSpPr/>
          <p:nvPr/>
        </p:nvGrpSpPr>
        <p:grpSpPr>
          <a:xfrm>
            <a:off x="3137764" y="3391129"/>
            <a:ext cx="5647461" cy="1416076"/>
            <a:chOff x="3029812" y="3569510"/>
            <a:chExt cx="5647461" cy="1416076"/>
          </a:xfrm>
        </p:grpSpPr>
        <p:sp>
          <p:nvSpPr>
            <p:cNvPr id="17" name="Rectangle: Rounded Corners 16">
              <a:extLst>
                <a:ext uri="{FF2B5EF4-FFF2-40B4-BE49-F238E27FC236}">
                  <a16:creationId xmlns:a16="http://schemas.microsoft.com/office/drawing/2014/main" id="{6DC8D20E-FD65-4A77-B352-6A4AD4A9E7AF}"/>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15" name="Picture 14">
              <a:extLst>
                <a:ext uri="{FF2B5EF4-FFF2-40B4-BE49-F238E27FC236}">
                  <a16:creationId xmlns:a16="http://schemas.microsoft.com/office/drawing/2014/main" id="{B1939BA4-A8BC-467F-99DB-69DF235D8F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19" name="Group 18">
            <a:extLst>
              <a:ext uri="{FF2B5EF4-FFF2-40B4-BE49-F238E27FC236}">
                <a16:creationId xmlns:a16="http://schemas.microsoft.com/office/drawing/2014/main" id="{8619B7A9-55BC-434D-BD94-F8953021E0C9}"/>
              </a:ext>
            </a:extLst>
          </p:cNvPr>
          <p:cNvGrpSpPr/>
          <p:nvPr/>
        </p:nvGrpSpPr>
        <p:grpSpPr>
          <a:xfrm>
            <a:off x="3137764" y="1662331"/>
            <a:ext cx="5647461" cy="1416076"/>
            <a:chOff x="3029812" y="3569510"/>
            <a:chExt cx="5647461" cy="1416076"/>
          </a:xfrm>
        </p:grpSpPr>
        <p:sp>
          <p:nvSpPr>
            <p:cNvPr id="20" name="Rectangle: Rounded Corners 19">
              <a:extLst>
                <a:ext uri="{FF2B5EF4-FFF2-40B4-BE49-F238E27FC236}">
                  <a16:creationId xmlns:a16="http://schemas.microsoft.com/office/drawing/2014/main" id="{76658DE3-FD2D-4085-8B59-46E92C6CA0D8}"/>
                </a:ext>
              </a:extLst>
            </p:cNvPr>
            <p:cNvSpPr/>
            <p:nvPr/>
          </p:nvSpPr>
          <p:spPr>
            <a:xfrm>
              <a:off x="3029812" y="4001275"/>
              <a:ext cx="3084376"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Never mind. Keep trying!</a:t>
              </a:r>
            </a:p>
          </p:txBody>
        </p:sp>
        <p:pic>
          <p:nvPicPr>
            <p:cNvPr id="21" name="Picture 20">
              <a:extLst>
                <a:ext uri="{FF2B5EF4-FFF2-40B4-BE49-F238E27FC236}">
                  <a16:creationId xmlns:a16="http://schemas.microsoft.com/office/drawing/2014/main" id="{A91DE29C-0450-458C-914D-189C642A77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1778" y="3569510"/>
              <a:ext cx="2045495" cy="1416076"/>
            </a:xfrm>
            <a:prstGeom prst="rect">
              <a:avLst/>
            </a:prstGeom>
          </p:spPr>
        </p:pic>
      </p:grpSp>
      <p:grpSp>
        <p:nvGrpSpPr>
          <p:cNvPr id="31" name="Group 30">
            <a:extLst>
              <a:ext uri="{FF2B5EF4-FFF2-40B4-BE49-F238E27FC236}">
                <a16:creationId xmlns:a16="http://schemas.microsoft.com/office/drawing/2014/main" id="{EEEACE45-C0F2-4A09-8310-0F03FAEF9442}"/>
              </a:ext>
            </a:extLst>
          </p:cNvPr>
          <p:cNvGrpSpPr/>
          <p:nvPr/>
        </p:nvGrpSpPr>
        <p:grpSpPr>
          <a:xfrm>
            <a:off x="2051052" y="4823598"/>
            <a:ext cx="5257800" cy="1702543"/>
            <a:chOff x="1822433" y="4801782"/>
            <a:chExt cx="5257800" cy="1702543"/>
          </a:xfrm>
        </p:grpSpPr>
        <p:sp>
          <p:nvSpPr>
            <p:cNvPr id="23" name="Rectangle: Rounded Corners 22">
              <a:extLst>
                <a:ext uri="{FF2B5EF4-FFF2-40B4-BE49-F238E27FC236}">
                  <a16:creationId xmlns:a16="http://schemas.microsoft.com/office/drawing/2014/main" id="{71D68559-C84C-4122-A4F8-030D417C75FC}"/>
                </a:ext>
              </a:extLst>
            </p:cNvPr>
            <p:cNvSpPr/>
            <p:nvPr/>
          </p:nvSpPr>
          <p:spPr>
            <a:xfrm>
              <a:off x="1822433" y="5264068"/>
              <a:ext cx="5257800" cy="503221"/>
            </a:xfrm>
            <a:prstGeom prst="roundRect">
              <a:avLst/>
            </a:prstGeom>
            <a:solidFill>
              <a:srgbClr val="C0DE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latin typeface="Twinkl" pitchFamily="2" charset="0"/>
                </a:rPr>
                <a:t>Yay! Correct!</a:t>
              </a:r>
            </a:p>
          </p:txBody>
        </p:sp>
        <p:pic>
          <p:nvPicPr>
            <p:cNvPr id="30" name="Picture 29">
              <a:extLst>
                <a:ext uri="{FF2B5EF4-FFF2-40B4-BE49-F238E27FC236}">
                  <a16:creationId xmlns:a16="http://schemas.microsoft.com/office/drawing/2014/main" id="{53D14126-900C-4533-87AD-523CC61D1FC6}"/>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99314"/>
                      </a14:imgEffect>
                    </a14:imgLayer>
                  </a14:imgProps>
                </a:ext>
                <a:ext uri="{28A0092B-C50C-407E-A947-70E740481C1C}">
                  <a14:useLocalDpi xmlns:a14="http://schemas.microsoft.com/office/drawing/2010/main" val="0"/>
                </a:ext>
              </a:extLst>
            </a:blip>
            <a:stretch>
              <a:fillRect/>
            </a:stretch>
          </p:blipFill>
          <p:spPr>
            <a:xfrm rot="21393308">
              <a:off x="4621542" y="4801782"/>
              <a:ext cx="1781556" cy="1702543"/>
            </a:xfrm>
            <a:prstGeom prst="rect">
              <a:avLst/>
            </a:prstGeom>
          </p:spPr>
        </p:pic>
      </p:grpSp>
      <p:sp>
        <p:nvSpPr>
          <p:cNvPr id="22" name="Action Button: Go Forward or Next 21">
            <a:hlinkClick r:id="" action="ppaction://hlinkshowjump?jump=nextslide" highlightClick="1"/>
            <a:extLst>
              <a:ext uri="{FF2B5EF4-FFF2-40B4-BE49-F238E27FC236}">
                <a16:creationId xmlns:a16="http://schemas.microsoft.com/office/drawing/2014/main" id="{F0A9A3BC-51F9-4CA9-A2F3-630E136DD5B7}"/>
              </a:ext>
            </a:extLst>
          </p:cNvPr>
          <p:cNvSpPr/>
          <p:nvPr/>
        </p:nvSpPr>
        <p:spPr>
          <a:xfrm>
            <a:off x="8086725" y="5934076"/>
            <a:ext cx="616611" cy="555640"/>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90564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32" presetClass="emph" presetSubtype="0" fill="hold" grpId="0"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32" presetClass="emph" presetSubtype="0" fill="hold" grpId="0" nodeType="withEffect">
                                  <p:stCondLst>
                                    <p:cond delay="0"/>
                                  </p:stCondLst>
                                  <p:childTnLst>
                                    <p:animRot by="120000">
                                      <p:cBhvr>
                                        <p:cTn id="21" dur="100" fill="hold">
                                          <p:stCondLst>
                                            <p:cond delay="0"/>
                                          </p:stCondLst>
                                        </p:cTn>
                                        <p:tgtEl>
                                          <p:spTgt spid="8"/>
                                        </p:tgtEl>
                                        <p:attrNameLst>
                                          <p:attrName>r</p:attrName>
                                        </p:attrNameLst>
                                      </p:cBhvr>
                                    </p:animRot>
                                    <p:animRot by="-240000">
                                      <p:cBhvr>
                                        <p:cTn id="22" dur="200" fill="hold">
                                          <p:stCondLst>
                                            <p:cond delay="200"/>
                                          </p:stCondLst>
                                        </p:cTn>
                                        <p:tgtEl>
                                          <p:spTgt spid="8"/>
                                        </p:tgtEl>
                                        <p:attrNameLst>
                                          <p:attrName>r</p:attrName>
                                        </p:attrNameLst>
                                      </p:cBhvr>
                                    </p:animRot>
                                    <p:animRot by="240000">
                                      <p:cBhvr>
                                        <p:cTn id="23" dur="200" fill="hold">
                                          <p:stCondLst>
                                            <p:cond delay="400"/>
                                          </p:stCondLst>
                                        </p:cTn>
                                        <p:tgtEl>
                                          <p:spTgt spid="8"/>
                                        </p:tgtEl>
                                        <p:attrNameLst>
                                          <p:attrName>r</p:attrName>
                                        </p:attrNameLst>
                                      </p:cBhvr>
                                    </p:animRot>
                                    <p:animRot by="-240000">
                                      <p:cBhvr>
                                        <p:cTn id="24" dur="200" fill="hold">
                                          <p:stCondLst>
                                            <p:cond delay="600"/>
                                          </p:stCondLst>
                                        </p:cTn>
                                        <p:tgtEl>
                                          <p:spTgt spid="8"/>
                                        </p:tgtEl>
                                        <p:attrNameLst>
                                          <p:attrName>r</p:attrName>
                                        </p:attrNameLst>
                                      </p:cBhvr>
                                    </p:animRot>
                                    <p:animRot by="120000">
                                      <p:cBhvr>
                                        <p:cTn id="2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26" presetClass="emph" presetSubtype="0" fill="hold" grpId="0" nodeType="withEffect">
                                  <p:stCondLst>
                                    <p:cond delay="0"/>
                                  </p:stCondLst>
                                  <p:childTnLst>
                                    <p:animEffect transition="out" filter="fade">
                                      <p:cBhvr>
                                        <p:cTn id="33" dur="500" tmFilter="0, 0; .2, .5; .8, .5; 1, 0"/>
                                        <p:tgtEl>
                                          <p:spTgt spid="9"/>
                                        </p:tgtEl>
                                      </p:cBhvr>
                                    </p:animEffect>
                                    <p:animScale>
                                      <p:cBhvr>
                                        <p:cTn id="34" dur="250" autoRev="1" fill="hold"/>
                                        <p:tgtEl>
                                          <p:spTgt spid="9"/>
                                        </p:tgtEl>
                                      </p:cBhvr>
                                      <p:by x="105000" y="105000"/>
                                    </p:animScale>
                                  </p:childTnLst>
                                </p:cTn>
                              </p:par>
                            </p:childTnLst>
                          </p:cTn>
                        </p:par>
                      </p:childTnLst>
                    </p:cTn>
                  </p:par>
                </p:childTnLst>
              </p:cTn>
              <p:nextCondLst>
                <p:cond evt="onClick" delay="0">
                  <p:tgtEl>
                    <p:spTgt spid="9"/>
                  </p:tgtEl>
                </p:cond>
              </p:nextCondLst>
            </p:seq>
          </p:childTnLst>
        </p:cTn>
      </p:par>
    </p:tnLst>
    <p:bldLst>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B1A9778-AE73-4348-BED2-9AC60EC89D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43854">
            <a:off x="3252558" y="2469076"/>
            <a:ext cx="2464443" cy="1449885"/>
          </a:xfrm>
          <a:prstGeom prst="rect">
            <a:avLst/>
          </a:prstGeom>
        </p:spPr>
      </p:pic>
      <p:sp>
        <p:nvSpPr>
          <p:cNvPr id="13" name="Rectangle 12">
            <a:extLst>
              <a:ext uri="{FF2B5EF4-FFF2-40B4-BE49-F238E27FC236}">
                <a16:creationId xmlns:a16="http://schemas.microsoft.com/office/drawing/2014/main" id="{36F77859-DEF7-4ACF-88A2-23526C691571}"/>
              </a:ext>
            </a:extLst>
          </p:cNvPr>
          <p:cNvSpPr/>
          <p:nvPr/>
        </p:nvSpPr>
        <p:spPr>
          <a:xfrm>
            <a:off x="3838575" y="3054349"/>
            <a:ext cx="1466850" cy="495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457200" y="549275"/>
            <a:ext cx="8220075" cy="887639"/>
          </a:xfrm>
        </p:spPr>
        <p:txBody>
          <a:bodyPr/>
          <a:lstStyle/>
          <a:p>
            <a:pPr algn="ctr" eaLnBrk="1" hangingPunct="1"/>
            <a:r>
              <a:rPr lang="en-GB" altLang="en-US" sz="3600" dirty="0">
                <a:latin typeface="Twinkl" pitchFamily="2" charset="0"/>
              </a:rPr>
              <a:t>Introduction</a:t>
            </a:r>
          </a:p>
        </p:txBody>
      </p:sp>
      <p:sp>
        <p:nvSpPr>
          <p:cNvPr id="5" name="TextBox 4">
            <a:extLst>
              <a:ext uri="{FF2B5EF4-FFF2-40B4-BE49-F238E27FC236}">
                <a16:creationId xmlns:a16="http://schemas.microsoft.com/office/drawing/2014/main" id="{D956D41B-7C03-42F5-B05A-1260EFFFD7CF}"/>
              </a:ext>
            </a:extLst>
          </p:cNvPr>
          <p:cNvSpPr txBox="1">
            <a:spLocks noChangeArrowheads="1"/>
          </p:cNvSpPr>
          <p:nvPr/>
        </p:nvSpPr>
        <p:spPr bwMode="auto">
          <a:xfrm>
            <a:off x="2354932" y="5418081"/>
            <a:ext cx="44246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2800" b="1" dirty="0">
                <a:solidFill>
                  <a:schemeClr val="tx1"/>
                </a:solidFill>
              </a:rPr>
              <a:t>Are all families the same?</a:t>
            </a:r>
          </a:p>
        </p:txBody>
      </p:sp>
      <p:sp>
        <p:nvSpPr>
          <p:cNvPr id="6" name="TextBox 5">
            <a:extLst>
              <a:ext uri="{FF2B5EF4-FFF2-40B4-BE49-F238E27FC236}">
                <a16:creationId xmlns:a16="http://schemas.microsoft.com/office/drawing/2014/main" id="{524E746D-0774-4D2F-BD93-4F550D200C8B}"/>
              </a:ext>
            </a:extLst>
          </p:cNvPr>
          <p:cNvSpPr txBox="1">
            <a:spLocks noChangeArrowheads="1"/>
          </p:cNvSpPr>
          <p:nvPr/>
        </p:nvSpPr>
        <p:spPr bwMode="auto">
          <a:xfrm>
            <a:off x="1273356" y="2282384"/>
            <a:ext cx="120577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3200" dirty="0">
                <a:solidFill>
                  <a:schemeClr val="tx1"/>
                </a:solidFill>
              </a:rPr>
              <a:t>Who?</a:t>
            </a:r>
          </a:p>
        </p:txBody>
      </p:sp>
      <p:sp>
        <p:nvSpPr>
          <p:cNvPr id="7" name="TextBox 6">
            <a:extLst>
              <a:ext uri="{FF2B5EF4-FFF2-40B4-BE49-F238E27FC236}">
                <a16:creationId xmlns:a16="http://schemas.microsoft.com/office/drawing/2014/main" id="{7C1CA5CE-DFE2-4C59-9D9E-37266BC1E12D}"/>
              </a:ext>
            </a:extLst>
          </p:cNvPr>
          <p:cNvSpPr txBox="1">
            <a:spLocks noChangeArrowheads="1"/>
          </p:cNvSpPr>
          <p:nvPr/>
        </p:nvSpPr>
        <p:spPr bwMode="auto">
          <a:xfrm>
            <a:off x="6425383" y="2281591"/>
            <a:ext cx="15295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3200" dirty="0">
                <a:solidFill>
                  <a:schemeClr val="tx1"/>
                </a:solidFill>
              </a:rPr>
              <a:t>Where?</a:t>
            </a:r>
          </a:p>
        </p:txBody>
      </p:sp>
      <p:sp>
        <p:nvSpPr>
          <p:cNvPr id="8" name="TextBox 7">
            <a:extLst>
              <a:ext uri="{FF2B5EF4-FFF2-40B4-BE49-F238E27FC236}">
                <a16:creationId xmlns:a16="http://schemas.microsoft.com/office/drawing/2014/main" id="{E3BEB258-2EFD-4B2C-BF0D-1E762CF37533}"/>
              </a:ext>
            </a:extLst>
          </p:cNvPr>
          <p:cNvSpPr txBox="1">
            <a:spLocks noChangeArrowheads="1"/>
          </p:cNvSpPr>
          <p:nvPr/>
        </p:nvSpPr>
        <p:spPr bwMode="auto">
          <a:xfrm>
            <a:off x="5366884" y="3988629"/>
            <a:ext cx="250017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2800" dirty="0">
                <a:solidFill>
                  <a:schemeClr val="tx1"/>
                </a:solidFill>
              </a:rPr>
              <a:t>How do</a:t>
            </a:r>
            <a:br>
              <a:rPr lang="en-GB" altLang="en-US" sz="2800" dirty="0">
                <a:solidFill>
                  <a:schemeClr val="tx1"/>
                </a:solidFill>
              </a:rPr>
            </a:br>
            <a:r>
              <a:rPr lang="en-GB" altLang="en-US" sz="2800" dirty="0">
                <a:solidFill>
                  <a:schemeClr val="tx1"/>
                </a:solidFill>
              </a:rPr>
              <a:t>families eat?</a:t>
            </a:r>
          </a:p>
        </p:txBody>
      </p:sp>
      <p:sp>
        <p:nvSpPr>
          <p:cNvPr id="9" name="TextBox 8">
            <a:extLst>
              <a:ext uri="{FF2B5EF4-FFF2-40B4-BE49-F238E27FC236}">
                <a16:creationId xmlns:a16="http://schemas.microsoft.com/office/drawing/2014/main" id="{63151D4D-83FA-495D-B965-D7109E60934F}"/>
              </a:ext>
            </a:extLst>
          </p:cNvPr>
          <p:cNvSpPr txBox="1">
            <a:spLocks noChangeArrowheads="1"/>
          </p:cNvSpPr>
          <p:nvPr/>
        </p:nvSpPr>
        <p:spPr bwMode="auto">
          <a:xfrm>
            <a:off x="993100" y="4007181"/>
            <a:ext cx="33454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sz="2800" dirty="0">
                <a:solidFill>
                  <a:schemeClr val="tx1"/>
                </a:solidFill>
              </a:rPr>
              <a:t>Why are</a:t>
            </a:r>
            <a:br>
              <a:rPr lang="en-GB" altLang="en-US" sz="2800" dirty="0">
                <a:solidFill>
                  <a:schemeClr val="tx1"/>
                </a:solidFill>
              </a:rPr>
            </a:br>
            <a:r>
              <a:rPr lang="en-GB" altLang="en-US" sz="2800" dirty="0">
                <a:solidFill>
                  <a:schemeClr val="tx1"/>
                </a:solidFill>
              </a:rPr>
              <a:t>families important?</a:t>
            </a:r>
          </a:p>
        </p:txBody>
      </p:sp>
      <p:sp>
        <p:nvSpPr>
          <p:cNvPr id="10" name="TextBox 10">
            <a:extLst>
              <a:ext uri="{FF2B5EF4-FFF2-40B4-BE49-F238E27FC236}">
                <a16:creationId xmlns:a16="http://schemas.microsoft.com/office/drawing/2014/main" id="{E4B7C1AB-50EE-48EA-B461-C007E5F0299E}"/>
              </a:ext>
            </a:extLst>
          </p:cNvPr>
          <p:cNvSpPr txBox="1">
            <a:spLocks noChangeArrowheads="1"/>
          </p:cNvSpPr>
          <p:nvPr/>
        </p:nvSpPr>
        <p:spPr bwMode="auto">
          <a:xfrm>
            <a:off x="3887357" y="1556701"/>
            <a:ext cx="136928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sz="3200" dirty="0">
                <a:solidFill>
                  <a:schemeClr val="tx1"/>
                </a:solidFill>
              </a:rPr>
              <a:t>What?</a:t>
            </a:r>
          </a:p>
        </p:txBody>
      </p:sp>
      <p:sp>
        <p:nvSpPr>
          <p:cNvPr id="2" name="Rectangle 1">
            <a:extLst>
              <a:ext uri="{FF2B5EF4-FFF2-40B4-BE49-F238E27FC236}">
                <a16:creationId xmlns:a16="http://schemas.microsoft.com/office/drawing/2014/main" id="{AA8C52CE-CFDB-4020-8AF0-019327BD51D7}"/>
              </a:ext>
            </a:extLst>
          </p:cNvPr>
          <p:cNvSpPr/>
          <p:nvPr/>
        </p:nvSpPr>
        <p:spPr>
          <a:xfrm>
            <a:off x="3935262" y="3003874"/>
            <a:ext cx="1306768" cy="523220"/>
          </a:xfrm>
          <a:prstGeom prst="rect">
            <a:avLst/>
          </a:prstGeom>
        </p:spPr>
        <p:txBody>
          <a:bodyPr wrap="none">
            <a:spAutoFit/>
          </a:bodyPr>
          <a:lstStyle/>
          <a:p>
            <a:r>
              <a:rPr lang="en-GB" altLang="en-US" sz="2800" b="1" dirty="0">
                <a:solidFill>
                  <a:schemeClr val="tx1"/>
                </a:solidFill>
              </a:rPr>
              <a:t>Family</a:t>
            </a:r>
          </a:p>
        </p:txBody>
      </p:sp>
    </p:spTree>
    <p:extLst>
      <p:ext uri="{BB962C8B-B14F-4D97-AF65-F5344CB8AC3E}">
        <p14:creationId xmlns:p14="http://schemas.microsoft.com/office/powerpoint/2010/main" val="316665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6"/>
                                        </p:tgtEl>
                                      </p:cBhvr>
                                    </p:animEffect>
                                    <p:animScale>
                                      <p:cBhvr>
                                        <p:cTn id="10" dur="125"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50"/>
                                        <p:tgtEl>
                                          <p:spTgt spid="10"/>
                                        </p:tgtEl>
                                      </p:cBhvr>
                                    </p:animEffect>
                                  </p:childTnLst>
                                </p:cTn>
                              </p:par>
                              <p:par>
                                <p:cTn id="16" presetID="26" presetClass="emph" presetSubtype="0" fill="hold" grpId="1" nodeType="withEffect">
                                  <p:stCondLst>
                                    <p:cond delay="0"/>
                                  </p:stCondLst>
                                  <p:childTnLst>
                                    <p:animEffect transition="out" filter="fade">
                                      <p:cBhvr>
                                        <p:cTn id="17" dur="250" tmFilter="0, 0; .2, .5; .8, .5; 1, 0"/>
                                        <p:tgtEl>
                                          <p:spTgt spid="10"/>
                                        </p:tgtEl>
                                      </p:cBhvr>
                                    </p:animEffect>
                                    <p:animScale>
                                      <p:cBhvr>
                                        <p:cTn id="18" dur="125" autoRev="1" fill="hold"/>
                                        <p:tgtEl>
                                          <p:spTgt spid="10"/>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50"/>
                                        <p:tgtEl>
                                          <p:spTgt spid="7"/>
                                        </p:tgtEl>
                                      </p:cBhvr>
                                    </p:animEffect>
                                  </p:childTnLst>
                                </p:cTn>
                              </p:par>
                              <p:par>
                                <p:cTn id="24" presetID="26" presetClass="emph" presetSubtype="0" fill="hold" grpId="1" nodeType="withEffect">
                                  <p:stCondLst>
                                    <p:cond delay="0"/>
                                  </p:stCondLst>
                                  <p:childTnLst>
                                    <p:animEffect transition="out" filter="fade">
                                      <p:cBhvr>
                                        <p:cTn id="25" dur="250" tmFilter="0, 0; .2, .5; .8, .5; 1, 0"/>
                                        <p:tgtEl>
                                          <p:spTgt spid="7"/>
                                        </p:tgtEl>
                                      </p:cBhvr>
                                    </p:animEffect>
                                    <p:animScale>
                                      <p:cBhvr>
                                        <p:cTn id="26" dur="125" autoRev="1" fill="hold"/>
                                        <p:tgtEl>
                                          <p:spTgt spid="7"/>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250"/>
                                        <p:tgtEl>
                                          <p:spTgt spid="9"/>
                                        </p:tgtEl>
                                      </p:cBhvr>
                                    </p:animEffect>
                                  </p:childTnLst>
                                </p:cTn>
                              </p:par>
                              <p:par>
                                <p:cTn id="32" presetID="26" presetClass="emph" presetSubtype="0" fill="hold" grpId="1" nodeType="withEffect">
                                  <p:stCondLst>
                                    <p:cond delay="0"/>
                                  </p:stCondLst>
                                  <p:childTnLst>
                                    <p:animEffect transition="out" filter="fade">
                                      <p:cBhvr>
                                        <p:cTn id="33" dur="250" tmFilter="0, 0; .2, .5; .8, .5; 1, 0"/>
                                        <p:tgtEl>
                                          <p:spTgt spid="9"/>
                                        </p:tgtEl>
                                      </p:cBhvr>
                                    </p:animEffect>
                                    <p:animScale>
                                      <p:cBhvr>
                                        <p:cTn id="34" dur="125" autoRev="1" fill="hold"/>
                                        <p:tgtEl>
                                          <p:spTgt spid="9"/>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26" presetClass="emph" presetSubtype="0" fill="hold" grpId="1" nodeType="withEffect">
                                  <p:stCondLst>
                                    <p:cond delay="0"/>
                                  </p:stCondLst>
                                  <p:childTnLst>
                                    <p:animEffect transition="out" filter="fade">
                                      <p:cBhvr>
                                        <p:cTn id="41" dur="250" tmFilter="0, 0; .2, .5; .8, .5; 1, 0"/>
                                        <p:tgtEl>
                                          <p:spTgt spid="8"/>
                                        </p:tgtEl>
                                      </p:cBhvr>
                                    </p:animEffect>
                                    <p:animScale>
                                      <p:cBhvr>
                                        <p:cTn id="42" dur="125" autoRev="1" fill="hold"/>
                                        <p:tgtEl>
                                          <p:spTgt spid="8"/>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7" grpId="0"/>
      <p:bldP spid="7" grpId="1"/>
      <p:bldP spid="8" grpId="0"/>
      <p:bldP spid="8" grpId="1"/>
      <p:bldP spid="9" grpId="0"/>
      <p:bldP spid="9" grpId="1"/>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457200" y="463550"/>
            <a:ext cx="8220075" cy="887639"/>
          </a:xfrm>
        </p:spPr>
        <p:txBody>
          <a:bodyPr/>
          <a:lstStyle/>
          <a:p>
            <a:pPr algn="ctr" eaLnBrk="1" hangingPunct="1"/>
            <a:r>
              <a:rPr lang="en-GB" altLang="en-US" sz="3600" dirty="0"/>
              <a:t>Glossary</a:t>
            </a:r>
            <a:endParaRPr lang="en-GB" altLang="en-US" sz="3600" b="0" dirty="0">
              <a:latin typeface="Twinkl" pitchFamily="2" charset="0"/>
            </a:endParaRPr>
          </a:p>
        </p:txBody>
      </p:sp>
      <p:sp>
        <p:nvSpPr>
          <p:cNvPr id="3" name="Rectangle 2">
            <a:extLst>
              <a:ext uri="{FF2B5EF4-FFF2-40B4-BE49-F238E27FC236}">
                <a16:creationId xmlns:a16="http://schemas.microsoft.com/office/drawing/2014/main" id="{E330913B-152E-458B-BA54-0E74B6459606}"/>
              </a:ext>
            </a:extLst>
          </p:cNvPr>
          <p:cNvSpPr/>
          <p:nvPr/>
        </p:nvSpPr>
        <p:spPr>
          <a:xfrm>
            <a:off x="1333499" y="1198920"/>
            <a:ext cx="6845935" cy="4770537"/>
          </a:xfrm>
          <a:prstGeom prst="rect">
            <a:avLst/>
          </a:prstGeom>
        </p:spPr>
        <p:txBody>
          <a:bodyPr wrap="square">
            <a:spAutoFit/>
          </a:bodyPr>
          <a:lstStyle/>
          <a:p>
            <a:pPr>
              <a:spcBef>
                <a:spcPts val="1800"/>
              </a:spcBef>
            </a:pPr>
            <a:r>
              <a:rPr lang="en-GB" altLang="en-US" sz="1600" b="1" dirty="0">
                <a:solidFill>
                  <a:schemeClr val="tx1"/>
                </a:solidFill>
              </a:rPr>
              <a:t>Aperitifs </a:t>
            </a:r>
            <a:r>
              <a:rPr lang="en-GB" altLang="en-US" sz="1600" dirty="0">
                <a:solidFill>
                  <a:schemeClr val="tx1"/>
                </a:solidFill>
              </a:rPr>
              <a:t>–</a:t>
            </a:r>
            <a:r>
              <a:rPr lang="en-GB" altLang="en-US" sz="1600" b="1" dirty="0">
                <a:solidFill>
                  <a:schemeClr val="tx1"/>
                </a:solidFill>
              </a:rPr>
              <a:t> </a:t>
            </a:r>
            <a:r>
              <a:rPr lang="en-GB" altLang="en-US" sz="1600" dirty="0">
                <a:solidFill>
                  <a:schemeClr val="tx1"/>
                </a:solidFill>
              </a:rPr>
              <a:t>In France, light drinks and snacks eaten before a main meal.</a:t>
            </a:r>
          </a:p>
          <a:p>
            <a:pPr>
              <a:spcBef>
                <a:spcPts val="1800"/>
              </a:spcBef>
            </a:pPr>
            <a:r>
              <a:rPr lang="en-GB" altLang="en-US" sz="1600" b="1" dirty="0">
                <a:solidFill>
                  <a:schemeClr val="tx1"/>
                </a:solidFill>
              </a:rPr>
              <a:t>Futon </a:t>
            </a:r>
            <a:r>
              <a:rPr lang="en-GB" altLang="en-US" sz="1600" dirty="0">
                <a:solidFill>
                  <a:schemeClr val="tx1"/>
                </a:solidFill>
              </a:rPr>
              <a:t>–</a:t>
            </a:r>
            <a:r>
              <a:rPr lang="en-GB" altLang="en-US" sz="1600" b="1" dirty="0">
                <a:solidFill>
                  <a:schemeClr val="tx1"/>
                </a:solidFill>
              </a:rPr>
              <a:t> </a:t>
            </a:r>
            <a:r>
              <a:rPr lang="en-GB" altLang="en-US" sz="1600" dirty="0">
                <a:solidFill>
                  <a:schemeClr val="tx1"/>
                </a:solidFill>
              </a:rPr>
              <a:t>A padded mattress that can be rolled up or folded.</a:t>
            </a:r>
            <a:endParaRPr lang="en-GB" altLang="en-US" sz="1600" b="1" dirty="0">
              <a:solidFill>
                <a:schemeClr val="tx1"/>
              </a:solidFill>
            </a:endParaRPr>
          </a:p>
          <a:p>
            <a:pPr>
              <a:spcBef>
                <a:spcPts val="1800"/>
              </a:spcBef>
            </a:pPr>
            <a:r>
              <a:rPr lang="en-GB" altLang="en-US" sz="1600" b="1" dirty="0">
                <a:solidFill>
                  <a:schemeClr val="tx1"/>
                </a:solidFill>
              </a:rPr>
              <a:t>Inuit </a:t>
            </a:r>
            <a:r>
              <a:rPr lang="en-GB" altLang="en-US" sz="1600" dirty="0">
                <a:solidFill>
                  <a:schemeClr val="tx1"/>
                </a:solidFill>
              </a:rPr>
              <a:t>– the members of an indigenous group of people from northern Canada and parts of Greenland and Alaska</a:t>
            </a:r>
            <a:endParaRPr lang="en-GB" altLang="en-US" sz="1600" b="1" dirty="0">
              <a:solidFill>
                <a:schemeClr val="tx1"/>
              </a:solidFill>
            </a:endParaRPr>
          </a:p>
          <a:p>
            <a:pPr>
              <a:spcBef>
                <a:spcPts val="1800"/>
              </a:spcBef>
            </a:pPr>
            <a:r>
              <a:rPr lang="en-GB" altLang="en-US" sz="1600" b="1" dirty="0">
                <a:solidFill>
                  <a:schemeClr val="tx1"/>
                </a:solidFill>
              </a:rPr>
              <a:t>Meze </a:t>
            </a:r>
            <a:r>
              <a:rPr lang="en-GB" altLang="en-US" sz="1600" dirty="0">
                <a:solidFill>
                  <a:schemeClr val="tx1"/>
                </a:solidFill>
              </a:rPr>
              <a:t>– A selection of hot and cold dishes, such as hummus, olives and pitta bread, served before the main course.</a:t>
            </a:r>
            <a:endParaRPr lang="en-GB" altLang="en-US" sz="1600" b="1" dirty="0">
              <a:solidFill>
                <a:schemeClr val="tx1"/>
              </a:solidFill>
            </a:endParaRPr>
          </a:p>
          <a:p>
            <a:pPr>
              <a:spcBef>
                <a:spcPts val="1800"/>
              </a:spcBef>
            </a:pPr>
            <a:r>
              <a:rPr lang="en-GB" altLang="en-US" sz="1600" b="1" dirty="0">
                <a:solidFill>
                  <a:schemeClr val="tx1"/>
                </a:solidFill>
              </a:rPr>
              <a:t>Shack </a:t>
            </a:r>
            <a:r>
              <a:rPr lang="en-GB" altLang="en-US" sz="1600" dirty="0">
                <a:solidFill>
                  <a:schemeClr val="tx1"/>
                </a:solidFill>
              </a:rPr>
              <a:t>– A roughly built hut or cabin.</a:t>
            </a:r>
          </a:p>
          <a:p>
            <a:pPr>
              <a:spcBef>
                <a:spcPts val="1800"/>
              </a:spcBef>
            </a:pPr>
            <a:r>
              <a:rPr lang="en-GB" altLang="en-US" sz="1600" b="1" dirty="0">
                <a:solidFill>
                  <a:schemeClr val="tx1"/>
                </a:solidFill>
              </a:rPr>
              <a:t>Sibling </a:t>
            </a:r>
            <a:r>
              <a:rPr lang="en-GB" altLang="en-US" sz="1600" dirty="0">
                <a:solidFill>
                  <a:schemeClr val="tx1"/>
                </a:solidFill>
              </a:rPr>
              <a:t>– A brother or a sister.</a:t>
            </a:r>
          </a:p>
          <a:p>
            <a:pPr>
              <a:spcBef>
                <a:spcPts val="1800"/>
              </a:spcBef>
            </a:pPr>
            <a:r>
              <a:rPr lang="en-GB" altLang="en-US" sz="1600" b="1" dirty="0">
                <a:solidFill>
                  <a:schemeClr val="tx1"/>
                </a:solidFill>
              </a:rPr>
              <a:t>Thatch</a:t>
            </a:r>
            <a:r>
              <a:rPr lang="en-GB" altLang="en-US" sz="1600" dirty="0">
                <a:solidFill>
                  <a:schemeClr val="tx1"/>
                </a:solidFill>
              </a:rPr>
              <a:t> – Straw or a similar material used for covering a roof.</a:t>
            </a:r>
          </a:p>
          <a:p>
            <a:pPr>
              <a:spcBef>
                <a:spcPts val="1800"/>
              </a:spcBef>
            </a:pPr>
            <a:r>
              <a:rPr lang="en-GB" altLang="en-US" sz="1600" b="1" dirty="0">
                <a:solidFill>
                  <a:schemeClr val="tx1"/>
                </a:solidFill>
              </a:rPr>
              <a:t>Tortilla</a:t>
            </a:r>
            <a:r>
              <a:rPr lang="en-GB" altLang="en-US" sz="1600" dirty="0">
                <a:solidFill>
                  <a:schemeClr val="tx1"/>
                </a:solidFill>
              </a:rPr>
              <a:t> – A thin, flat pancake made from maize flour.</a:t>
            </a:r>
            <a:endParaRPr lang="en-GB" altLang="en-US" sz="1600" b="1" dirty="0">
              <a:solidFill>
                <a:schemeClr val="tx1"/>
              </a:solidFill>
            </a:endParaRPr>
          </a:p>
          <a:p>
            <a:pPr>
              <a:spcBef>
                <a:spcPts val="1800"/>
              </a:spcBef>
            </a:pPr>
            <a:r>
              <a:rPr lang="en-GB" altLang="en-US" sz="1600" b="1" dirty="0">
                <a:solidFill>
                  <a:schemeClr val="tx1"/>
                </a:solidFill>
              </a:rPr>
              <a:t>Wok</a:t>
            </a:r>
            <a:r>
              <a:rPr lang="en-GB" altLang="en-US" sz="1600" dirty="0">
                <a:solidFill>
                  <a:schemeClr val="tx1"/>
                </a:solidFill>
              </a:rPr>
              <a:t> – A bowl-shaped frying pan typically used in Chinese cooking.</a:t>
            </a:r>
          </a:p>
        </p:txBody>
      </p:sp>
      <p:sp>
        <p:nvSpPr>
          <p:cNvPr id="4" name="Action Button: Go Forward or Next 3">
            <a:hlinkClick r:id="rId2" action="ppaction://hlinksldjump" highlightClick="1"/>
            <a:extLst>
              <a:ext uri="{FF2B5EF4-FFF2-40B4-BE49-F238E27FC236}">
                <a16:creationId xmlns:a16="http://schemas.microsoft.com/office/drawing/2014/main" id="{FE5EE8C3-F18E-4098-B09E-56FA284610C8}"/>
              </a:ext>
            </a:extLst>
          </p:cNvPr>
          <p:cNvSpPr/>
          <p:nvPr/>
        </p:nvSpPr>
        <p:spPr>
          <a:xfrm>
            <a:off x="1025208" y="1266300"/>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2" name="Rectangle 1">
            <a:extLst>
              <a:ext uri="{FF2B5EF4-FFF2-40B4-BE49-F238E27FC236}">
                <a16:creationId xmlns:a16="http://schemas.microsoft.com/office/drawing/2014/main" id="{451AC0F1-4628-41EB-AC64-060FA198A1D4}"/>
              </a:ext>
            </a:extLst>
          </p:cNvPr>
          <p:cNvSpPr/>
          <p:nvPr/>
        </p:nvSpPr>
        <p:spPr>
          <a:xfrm>
            <a:off x="797006" y="788287"/>
            <a:ext cx="729271" cy="430887"/>
          </a:xfrm>
          <a:prstGeom prst="rect">
            <a:avLst/>
          </a:prstGeom>
        </p:spPr>
        <p:txBody>
          <a:bodyPr wrap="square">
            <a:spAutoFit/>
          </a:bodyPr>
          <a:lstStyle/>
          <a:p>
            <a:pPr algn="ctr"/>
            <a:r>
              <a:rPr lang="en-GB" altLang="en-US" sz="1100" b="1" dirty="0"/>
              <a:t>Back to slide</a:t>
            </a:r>
            <a:endParaRPr lang="en-GB" sz="1100" dirty="0"/>
          </a:p>
        </p:txBody>
      </p:sp>
      <p:sp>
        <p:nvSpPr>
          <p:cNvPr id="6" name="Action Button: Go Forward or Next 5">
            <a:hlinkClick r:id="rId3" action="ppaction://hlinksldjump" highlightClick="1"/>
            <a:extLst>
              <a:ext uri="{FF2B5EF4-FFF2-40B4-BE49-F238E27FC236}">
                <a16:creationId xmlns:a16="http://schemas.microsoft.com/office/drawing/2014/main" id="{773E6BAC-A202-457E-96F4-C983E72C32B7}"/>
              </a:ext>
            </a:extLst>
          </p:cNvPr>
          <p:cNvSpPr/>
          <p:nvPr/>
        </p:nvSpPr>
        <p:spPr>
          <a:xfrm>
            <a:off x="1025208" y="4095225"/>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7" name="Action Button: Go Forward or Next 6">
            <a:hlinkClick r:id="rId4" action="ppaction://hlinksldjump" highlightClick="1"/>
            <a:extLst>
              <a:ext uri="{FF2B5EF4-FFF2-40B4-BE49-F238E27FC236}">
                <a16:creationId xmlns:a16="http://schemas.microsoft.com/office/drawing/2014/main" id="{81ED10EA-07A1-4110-BD43-0EB4E36BEF50}"/>
              </a:ext>
            </a:extLst>
          </p:cNvPr>
          <p:cNvSpPr/>
          <p:nvPr/>
        </p:nvSpPr>
        <p:spPr>
          <a:xfrm>
            <a:off x="1025208" y="1713975"/>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8" name="Action Button: Go Forward or Next 7">
            <a:hlinkClick r:id="rId5" action="ppaction://hlinksldjump" highlightClick="1"/>
            <a:extLst>
              <a:ext uri="{FF2B5EF4-FFF2-40B4-BE49-F238E27FC236}">
                <a16:creationId xmlns:a16="http://schemas.microsoft.com/office/drawing/2014/main" id="{40745578-AE70-4F32-9ABA-40FEECBDE34F}"/>
              </a:ext>
            </a:extLst>
          </p:cNvPr>
          <p:cNvSpPr/>
          <p:nvPr/>
        </p:nvSpPr>
        <p:spPr>
          <a:xfrm>
            <a:off x="1025208" y="2190225"/>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9" name="Action Button: Go Forward or Next 8">
            <a:hlinkClick r:id="rId6" action="ppaction://hlinksldjump" highlightClick="1"/>
            <a:extLst>
              <a:ext uri="{FF2B5EF4-FFF2-40B4-BE49-F238E27FC236}">
                <a16:creationId xmlns:a16="http://schemas.microsoft.com/office/drawing/2014/main" id="{AFA5546E-961B-4B30-95D5-8D6210C33905}"/>
              </a:ext>
            </a:extLst>
          </p:cNvPr>
          <p:cNvSpPr/>
          <p:nvPr/>
        </p:nvSpPr>
        <p:spPr>
          <a:xfrm>
            <a:off x="1025208" y="2914125"/>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10" name="Action Button: Go Forward or Next 9">
            <a:hlinkClick r:id="rId7" action="ppaction://hlinksldjump" highlightClick="1"/>
            <a:extLst>
              <a:ext uri="{FF2B5EF4-FFF2-40B4-BE49-F238E27FC236}">
                <a16:creationId xmlns:a16="http://schemas.microsoft.com/office/drawing/2014/main" id="{434C10D9-E742-4CE5-847A-FD30A6623A69}"/>
              </a:ext>
            </a:extLst>
          </p:cNvPr>
          <p:cNvSpPr/>
          <p:nvPr/>
        </p:nvSpPr>
        <p:spPr>
          <a:xfrm>
            <a:off x="1025208" y="3647550"/>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11" name="Action Button: Go Forward or Next 10">
            <a:hlinkClick r:id="rId8" action="ppaction://hlinksldjump" highlightClick="1"/>
            <a:extLst>
              <a:ext uri="{FF2B5EF4-FFF2-40B4-BE49-F238E27FC236}">
                <a16:creationId xmlns:a16="http://schemas.microsoft.com/office/drawing/2014/main" id="{07B860B1-4C17-4351-AA8B-1BB16BC06FD9}"/>
              </a:ext>
            </a:extLst>
          </p:cNvPr>
          <p:cNvSpPr/>
          <p:nvPr/>
        </p:nvSpPr>
        <p:spPr>
          <a:xfrm>
            <a:off x="1025208" y="5019150"/>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12" name="Action Button: Go Forward or Next 11">
            <a:hlinkClick r:id="rId9" action="ppaction://hlinksldjump" highlightClick="1"/>
            <a:extLst>
              <a:ext uri="{FF2B5EF4-FFF2-40B4-BE49-F238E27FC236}">
                <a16:creationId xmlns:a16="http://schemas.microsoft.com/office/drawing/2014/main" id="{5128D5E2-F63B-4CB3-9EF4-038339F57B62}"/>
              </a:ext>
            </a:extLst>
          </p:cNvPr>
          <p:cNvSpPr/>
          <p:nvPr/>
        </p:nvSpPr>
        <p:spPr>
          <a:xfrm>
            <a:off x="1025208" y="4571475"/>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
        <p:nvSpPr>
          <p:cNvPr id="13" name="Action Button: Go Forward or Next 12">
            <a:hlinkClick r:id="rId10" action="ppaction://hlinksldjump" highlightClick="1"/>
            <a:extLst>
              <a:ext uri="{FF2B5EF4-FFF2-40B4-BE49-F238E27FC236}">
                <a16:creationId xmlns:a16="http://schemas.microsoft.com/office/drawing/2014/main" id="{EC1A13FE-909D-444B-B92B-DFDD51BECF8B}"/>
              </a:ext>
            </a:extLst>
          </p:cNvPr>
          <p:cNvSpPr/>
          <p:nvPr/>
        </p:nvSpPr>
        <p:spPr>
          <a:xfrm>
            <a:off x="1025208" y="5514450"/>
            <a:ext cx="272868" cy="245887"/>
          </a:xfrm>
          <a:prstGeom prst="actionButtonForwardNext">
            <a:avLst/>
          </a:prstGeom>
          <a:solidFill>
            <a:srgbClr val="9D9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 </a:t>
            </a:r>
          </a:p>
        </p:txBody>
      </p:sp>
    </p:spTree>
    <p:extLst>
      <p:ext uri="{BB962C8B-B14F-4D97-AF65-F5344CB8AC3E}">
        <p14:creationId xmlns:p14="http://schemas.microsoft.com/office/powerpoint/2010/main" val="6571615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457200" y="549275"/>
            <a:ext cx="8220075" cy="8876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dirty="0">
                <a:latin typeface="Twinkl" pitchFamily="2" charset="0"/>
              </a:rPr>
              <a:t>Homes from Around the World</a:t>
            </a:r>
          </a:p>
        </p:txBody>
      </p:sp>
      <p:pic>
        <p:nvPicPr>
          <p:cNvPr id="25602" name="Picture 2" descr="Tasiilaq, Greenland, East Greenland, Place, Ice, Mood">
            <a:extLst>
              <a:ext uri="{FF2B5EF4-FFF2-40B4-BE49-F238E27FC236}">
                <a16:creationId xmlns:a16="http://schemas.microsoft.com/office/drawing/2014/main" id="{375743B3-2333-4E70-8047-9D6C14914B2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8225" y="1757384"/>
            <a:ext cx="2880303" cy="1920201"/>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Ghana, West Africa, Africa, Village, Land, Country Life">
            <a:extLst>
              <a:ext uri="{FF2B5EF4-FFF2-40B4-BE49-F238E27FC236}">
                <a16:creationId xmlns:a16="http://schemas.microsoft.com/office/drawing/2014/main" id="{16371131-8805-4CCE-A9C1-5D944B953D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8224" y="4170945"/>
            <a:ext cx="2880304" cy="19202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Tokyo, Japan, City, Office, Toranomon Hills, Workplace">
            <a:extLst>
              <a:ext uri="{FF2B5EF4-FFF2-40B4-BE49-F238E27FC236}">
                <a16:creationId xmlns:a16="http://schemas.microsoft.com/office/drawing/2014/main" id="{339C5FCF-F64B-4B89-894E-82B55CAB43A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097"/>
          <a:stretch/>
        </p:blipFill>
        <p:spPr bwMode="auto">
          <a:xfrm>
            <a:off x="5044497" y="4172623"/>
            <a:ext cx="2880303" cy="1920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1">
            <a:extLst>
              <a:ext uri="{FF2B5EF4-FFF2-40B4-BE49-F238E27FC236}">
                <a16:creationId xmlns:a16="http://schemas.microsoft.com/office/drawing/2014/main" id="{D6ACFF7F-3B07-4A58-A0D4-E614D9AFA89E}"/>
              </a:ext>
            </a:extLst>
          </p:cNvPr>
          <p:cNvSpPr txBox="1">
            <a:spLocks noChangeArrowheads="1"/>
          </p:cNvSpPr>
          <p:nvPr/>
        </p:nvSpPr>
        <p:spPr bwMode="auto">
          <a:xfrm>
            <a:off x="885921" y="6199012"/>
            <a:ext cx="3564910"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rPr>
              <a:t>Title of Image Used</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Wikimedia.org</a:t>
            </a:r>
            <a:r>
              <a:rPr lang="en-GB" altLang="en-US" sz="500" dirty="0">
                <a:latin typeface="Tuffy-TTF" panose="020B0603060100000000" pitchFamily="34" charset="0"/>
                <a:ea typeface="Tuffy" panose="020B0603060100000000" pitchFamily="34" charset="0"/>
                <a:cs typeface="Arial" panose="020B0604020202020204" pitchFamily="34" charset="0"/>
              </a:rPr>
              <a:t>] 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4" name="Picture 3">
            <a:extLst>
              <a:ext uri="{FF2B5EF4-FFF2-40B4-BE49-F238E27FC236}">
                <a16:creationId xmlns:a16="http://schemas.microsoft.com/office/drawing/2014/main" id="{4EDB1BC6-9BD3-47EA-9F7C-AD7A65B946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6836"/>
          <a:stretch/>
        </p:blipFill>
        <p:spPr>
          <a:xfrm>
            <a:off x="5044497" y="1757323"/>
            <a:ext cx="2871278" cy="1920201"/>
          </a:xfrm>
          <a:prstGeom prst="rect">
            <a:avLst/>
          </a:prstGeom>
        </p:spPr>
      </p:pic>
    </p:spTree>
    <p:extLst>
      <p:ext uri="{BB962C8B-B14F-4D97-AF65-F5344CB8AC3E}">
        <p14:creationId xmlns:p14="http://schemas.microsoft.com/office/powerpoint/2010/main" val="1108392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457200" y="549275"/>
            <a:ext cx="8220075" cy="8876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dirty="0">
                <a:latin typeface="Twinkl" pitchFamily="2" charset="0"/>
              </a:rPr>
              <a:t>Food from Around the World</a:t>
            </a:r>
          </a:p>
        </p:txBody>
      </p:sp>
      <p:pic>
        <p:nvPicPr>
          <p:cNvPr id="14" name="Picture 4" descr="Hummus, Falafel, Authentic Greek, Greek Food, Mezes">
            <a:extLst>
              <a:ext uri="{FF2B5EF4-FFF2-40B4-BE49-F238E27FC236}">
                <a16:creationId xmlns:a16="http://schemas.microsoft.com/office/drawing/2014/main" id="{DA3F555A-CA50-445A-9AF7-05970C27AE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8224" y="1745298"/>
            <a:ext cx="2880303" cy="192020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Asian, Chopsticks, Cuisine, Delicious, Dining, Eating">
            <a:extLst>
              <a:ext uri="{FF2B5EF4-FFF2-40B4-BE49-F238E27FC236}">
                <a16:creationId xmlns:a16="http://schemas.microsoft.com/office/drawing/2014/main" id="{BEA5E691-3C50-40FE-B0E4-C6512828C7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4497" y="1757325"/>
            <a:ext cx="2871280" cy="1912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2" descr="Food, Cuisine, Nepalese, Asian, Meal, Restaurant">
            <a:extLst>
              <a:ext uri="{FF2B5EF4-FFF2-40B4-BE49-F238E27FC236}">
                <a16:creationId xmlns:a16="http://schemas.microsoft.com/office/drawing/2014/main" id="{7DE172FA-0DE9-463F-84A2-2F091D98DC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8224" y="4170220"/>
            <a:ext cx="2880303" cy="192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F920A461-3FA6-40C1-9286-0BC7F8F7F0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26" b="5514"/>
          <a:stretch/>
        </p:blipFill>
        <p:spPr>
          <a:xfrm>
            <a:off x="5044497" y="4170221"/>
            <a:ext cx="2884812" cy="1922604"/>
          </a:xfrm>
          <a:prstGeom prst="rect">
            <a:avLst/>
          </a:prstGeom>
        </p:spPr>
      </p:pic>
    </p:spTree>
    <p:extLst>
      <p:ext uri="{BB962C8B-B14F-4D97-AF65-F5344CB8AC3E}">
        <p14:creationId xmlns:p14="http://schemas.microsoft.com/office/powerpoint/2010/main" val="320718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457200" y="549275"/>
            <a:ext cx="8220075" cy="88763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3600" dirty="0">
                <a:latin typeface="Twinkl" pitchFamily="2" charset="0"/>
              </a:rPr>
              <a:t>People Around the World</a:t>
            </a:r>
          </a:p>
        </p:txBody>
      </p:sp>
      <p:grpSp>
        <p:nvGrpSpPr>
          <p:cNvPr id="5" name="Group 4"/>
          <p:cNvGrpSpPr/>
          <p:nvPr/>
        </p:nvGrpSpPr>
        <p:grpSpPr>
          <a:xfrm>
            <a:off x="1067897" y="1420707"/>
            <a:ext cx="7008206" cy="4691761"/>
            <a:chOff x="1092750" y="1420707"/>
            <a:chExt cx="7008206" cy="4691761"/>
          </a:xfrm>
        </p:grpSpPr>
        <p:pic>
          <p:nvPicPr>
            <p:cNvPr id="13" name="Picture 2" descr="Nepal, Lamb, Sherpa, Trek, Girl, Child, Local People">
              <a:extLst>
                <a:ext uri="{FF2B5EF4-FFF2-40B4-BE49-F238E27FC236}">
                  <a16:creationId xmlns:a16="http://schemas.microsoft.com/office/drawing/2014/main" id="{6DDF35F3-0B4F-4E30-9210-3FD29511410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750" y="1420707"/>
              <a:ext cx="3437331" cy="22915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lanting, Farmer, Ghana">
              <a:extLst>
                <a:ext uri="{FF2B5EF4-FFF2-40B4-BE49-F238E27FC236}">
                  <a16:creationId xmlns:a16="http://schemas.microsoft.com/office/drawing/2014/main" id="{B9F2E403-E811-45C9-9CAD-C4FF5C0500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8246" y="1420707"/>
              <a:ext cx="3442710" cy="22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descr="Kenya, School, Children, Teacher">
              <a:extLst>
                <a:ext uri="{FF2B5EF4-FFF2-40B4-BE49-F238E27FC236}">
                  <a16:creationId xmlns:a16="http://schemas.microsoft.com/office/drawing/2014/main" id="{76E0A365-E19E-4CCF-9FCC-31BE40FB457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75" r="8137"/>
            <a:stretch/>
          </p:blipFill>
          <p:spPr bwMode="auto">
            <a:xfrm>
              <a:off x="1092750" y="3840528"/>
              <a:ext cx="3437331" cy="2271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8246" y="3817328"/>
              <a:ext cx="3442710" cy="2295139"/>
            </a:xfrm>
            <a:prstGeom prst="rect">
              <a:avLst/>
            </a:prstGeom>
          </p:spPr>
        </p:pic>
      </p:grpSp>
    </p:spTree>
    <p:extLst>
      <p:ext uri="{BB962C8B-B14F-4D97-AF65-F5344CB8AC3E}">
        <p14:creationId xmlns:p14="http://schemas.microsoft.com/office/powerpoint/2010/main" val="7714269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2029097" y="765175"/>
            <a:ext cx="6648178" cy="13319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dirty="0">
                <a:latin typeface="Twinkl" pitchFamily="2" charset="0"/>
              </a:rPr>
              <a:t>United Kingdom</a:t>
            </a:r>
          </a:p>
        </p:txBody>
      </p:sp>
      <p:sp>
        <p:nvSpPr>
          <p:cNvPr id="9219" name="Rectangle 4">
            <a:extLst>
              <a:ext uri="{FF2B5EF4-FFF2-40B4-BE49-F238E27FC236}">
                <a16:creationId xmlns:a16="http://schemas.microsoft.com/office/drawing/2014/main" id="{0DE8618F-F6EF-4EF0-8BCA-32ECEB29C973}"/>
              </a:ext>
            </a:extLst>
          </p:cNvPr>
          <p:cNvSpPr>
            <a:spLocks noChangeArrowheads="1"/>
          </p:cNvSpPr>
          <p:nvPr/>
        </p:nvSpPr>
        <p:spPr bwMode="auto">
          <a:xfrm>
            <a:off x="763588" y="2140819"/>
            <a:ext cx="7632700" cy="19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ts val="12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Children usually live with a parent or parents and </a:t>
            </a:r>
            <a:r>
              <a:rPr lang="en-GB" altLang="en-US" u="sng" dirty="0">
                <a:solidFill>
                  <a:srgbClr val="0070C0"/>
                </a:solidFill>
                <a:hlinkClick r:id="rId2" action="ppaction://hlinksldjump"/>
              </a:rPr>
              <a:t>siblings</a:t>
            </a:r>
            <a:r>
              <a:rPr lang="en-GB" altLang="en-US" dirty="0">
                <a:solidFill>
                  <a:schemeClr val="tx1"/>
                </a:solidFill>
              </a:rPr>
              <a:t>. Grandparents usually live in a different place but children may visit them.</a:t>
            </a:r>
          </a:p>
          <a:p>
            <a:pPr>
              <a:lnSpc>
                <a:spcPct val="100000"/>
              </a:lnSpc>
              <a:spcBef>
                <a:spcPts val="12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Families live in a flat (apartment) or a house, sometimes with a garden. Some children have their own bedroom but some share.</a:t>
            </a:r>
          </a:p>
        </p:txBody>
      </p:sp>
      <p:pic>
        <p:nvPicPr>
          <p:cNvPr id="8" name="Picture 7">
            <a:extLst>
              <a:ext uri="{FF2B5EF4-FFF2-40B4-BE49-F238E27FC236}">
                <a16:creationId xmlns:a16="http://schemas.microsoft.com/office/drawing/2014/main" id="{39066BDA-5E6B-419D-A203-9F27B1045D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588" y="765174"/>
            <a:ext cx="2051702" cy="1331913"/>
          </a:xfrm>
          <a:prstGeom prst="rect">
            <a:avLst/>
          </a:prstGeom>
        </p:spPr>
      </p:pic>
      <p:sp>
        <p:nvSpPr>
          <p:cNvPr id="7" name="Rectangle 4">
            <a:extLst>
              <a:ext uri="{FF2B5EF4-FFF2-40B4-BE49-F238E27FC236}">
                <a16:creationId xmlns:a16="http://schemas.microsoft.com/office/drawing/2014/main" id="{9D5582CA-2F11-4BB2-82F4-4034FACDACE4}"/>
              </a:ext>
            </a:extLst>
          </p:cNvPr>
          <p:cNvSpPr>
            <a:spLocks noChangeArrowheads="1"/>
          </p:cNvSpPr>
          <p:nvPr/>
        </p:nvSpPr>
        <p:spPr bwMode="auto">
          <a:xfrm>
            <a:off x="763588" y="4145837"/>
            <a:ext cx="4370386" cy="2361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ts val="1200"/>
              </a:spcBef>
              <a:buFontTx/>
              <a:buNone/>
            </a:pPr>
            <a:r>
              <a:rPr lang="en-GB" altLang="en-US" b="1" dirty="0"/>
              <a:t>What’s for Dinner?</a:t>
            </a:r>
            <a:br>
              <a:rPr lang="en-GB" altLang="en-US" b="1" dirty="0"/>
            </a:br>
            <a:r>
              <a:rPr lang="en-GB" altLang="en-US" dirty="0"/>
              <a:t>The mother or the father cooks meals </a:t>
            </a:r>
            <a:r>
              <a:rPr lang="en-GB" altLang="en-US" dirty="0">
                <a:solidFill>
                  <a:schemeClr val="tx1"/>
                </a:solidFill>
              </a:rPr>
              <a:t>and some families sit around a table together and talk. </a:t>
            </a:r>
            <a:r>
              <a:rPr lang="en-GB" altLang="en-US" dirty="0"/>
              <a:t> Food usually comes from a supermarket and can sometimes be delivered to the house! Sometimes families order a takeaway or go out to a restaurant to eat.</a:t>
            </a:r>
          </a:p>
        </p:txBody>
      </p:sp>
      <p:sp>
        <p:nvSpPr>
          <p:cNvPr id="3" name="Rectangle 2">
            <a:extLst>
              <a:ext uri="{FF2B5EF4-FFF2-40B4-BE49-F238E27FC236}">
                <a16:creationId xmlns:a16="http://schemas.microsoft.com/office/drawing/2014/main" id="{4E662C0D-6528-4923-8CF9-238CF05B46F4}"/>
              </a:ext>
            </a:extLst>
          </p:cNvPr>
          <p:cNvSpPr/>
          <p:nvPr/>
        </p:nvSpPr>
        <p:spPr>
          <a:xfrm>
            <a:off x="5133974" y="4476478"/>
            <a:ext cx="3158581" cy="1343298"/>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Some children tidy and clean around the house and earn pocket money!</a:t>
            </a:r>
          </a:p>
        </p:txBody>
      </p:sp>
    </p:spTree>
    <p:extLst>
      <p:ext uri="{BB962C8B-B14F-4D97-AF65-F5344CB8AC3E}">
        <p14:creationId xmlns:p14="http://schemas.microsoft.com/office/powerpoint/2010/main" val="1386023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EF32BCD3-5F1B-4762-954D-AC9A5424450F}"/>
              </a:ext>
            </a:extLst>
          </p:cNvPr>
          <p:cNvSpPr>
            <a:spLocks noGrp="1"/>
          </p:cNvSpPr>
          <p:nvPr>
            <p:ph type="title"/>
          </p:nvPr>
        </p:nvSpPr>
        <p:spPr>
          <a:xfrm>
            <a:off x="457200" y="765175"/>
            <a:ext cx="8220075" cy="13319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a:latin typeface="Twinkl" pitchFamily="2" charset="0"/>
              </a:rPr>
              <a:t>France</a:t>
            </a:r>
          </a:p>
        </p:txBody>
      </p:sp>
      <p:sp>
        <p:nvSpPr>
          <p:cNvPr id="9219" name="Rectangle 4">
            <a:extLst>
              <a:ext uri="{FF2B5EF4-FFF2-40B4-BE49-F238E27FC236}">
                <a16:creationId xmlns:a16="http://schemas.microsoft.com/office/drawing/2014/main" id="{0DE8618F-F6EF-4EF0-8BCA-32ECEB29C973}"/>
              </a:ext>
            </a:extLst>
          </p:cNvPr>
          <p:cNvSpPr>
            <a:spLocks noChangeArrowheads="1"/>
          </p:cNvSpPr>
          <p:nvPr/>
        </p:nvSpPr>
        <p:spPr bwMode="auto">
          <a:xfrm>
            <a:off x="763588" y="2116138"/>
            <a:ext cx="7632700" cy="19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12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Children usually live with their parents and siblings. Families may live very close together in the same village or town so they can see each other often. </a:t>
            </a:r>
          </a:p>
          <a:p>
            <a:pPr eaLnBrk="1" hangingPunct="1">
              <a:lnSpc>
                <a:spcPct val="100000"/>
              </a:lnSpc>
              <a:spcBef>
                <a:spcPts val="1200"/>
              </a:spcBef>
              <a:buFontTx/>
              <a:buNone/>
            </a:pPr>
            <a:r>
              <a:rPr lang="en-GB" altLang="en-US" b="1" dirty="0">
                <a:solidFill>
                  <a:schemeClr val="tx1"/>
                </a:solidFill>
              </a:rPr>
              <a:t>What’s Home?</a:t>
            </a:r>
            <a:br>
              <a:rPr lang="en-GB" altLang="en-US" b="1" dirty="0">
                <a:solidFill>
                  <a:schemeClr val="tx1"/>
                </a:solidFill>
              </a:rPr>
            </a:br>
            <a:r>
              <a:rPr lang="en-GB" altLang="en-US" dirty="0">
                <a:solidFill>
                  <a:schemeClr val="tx1"/>
                </a:solidFill>
              </a:rPr>
              <a:t>Families live in apartments or houses, in cities or the countryside.</a:t>
            </a:r>
          </a:p>
        </p:txBody>
      </p:sp>
      <p:pic>
        <p:nvPicPr>
          <p:cNvPr id="9220" name="Picture 3">
            <a:extLst>
              <a:ext uri="{FF2B5EF4-FFF2-40B4-BE49-F238E27FC236}">
                <a16:creationId xmlns:a16="http://schemas.microsoft.com/office/drawing/2014/main" id="{E8B0DCE1-DEFA-486D-9F1E-64EB502FFF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5650" y="765175"/>
            <a:ext cx="2049463"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57BC787-B662-43C4-A605-67856673F37D}"/>
              </a:ext>
            </a:extLst>
          </p:cNvPr>
          <p:cNvSpPr/>
          <p:nvPr/>
        </p:nvSpPr>
        <p:spPr>
          <a:xfrm>
            <a:off x="4978401" y="4995800"/>
            <a:ext cx="3399039" cy="1042914"/>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Many children come home from school at lunchtime to eat!</a:t>
            </a:r>
          </a:p>
        </p:txBody>
      </p:sp>
      <p:sp>
        <p:nvSpPr>
          <p:cNvPr id="8" name="Rectangle 4">
            <a:extLst>
              <a:ext uri="{FF2B5EF4-FFF2-40B4-BE49-F238E27FC236}">
                <a16:creationId xmlns:a16="http://schemas.microsoft.com/office/drawing/2014/main" id="{CAACFA99-2A67-435A-8263-B326798C9F31}"/>
              </a:ext>
            </a:extLst>
          </p:cNvPr>
          <p:cNvSpPr>
            <a:spLocks noChangeArrowheads="1"/>
          </p:cNvSpPr>
          <p:nvPr/>
        </p:nvSpPr>
        <p:spPr bwMode="auto">
          <a:xfrm>
            <a:off x="763588" y="4077426"/>
            <a:ext cx="4214813" cy="208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1200"/>
              </a:spcBef>
              <a:buFontTx/>
              <a:buNone/>
            </a:pPr>
            <a:r>
              <a:rPr lang="en-GB" altLang="en-US" b="1" dirty="0">
                <a:solidFill>
                  <a:schemeClr val="tx1"/>
                </a:solidFill>
              </a:rPr>
              <a:t>What’s for Dinner?</a:t>
            </a:r>
            <a:br>
              <a:rPr lang="en-GB" altLang="en-US" b="1" dirty="0">
                <a:solidFill>
                  <a:schemeClr val="tx1"/>
                </a:solidFill>
              </a:rPr>
            </a:br>
            <a:r>
              <a:rPr lang="en-GB" altLang="en-US" dirty="0">
                <a:solidFill>
                  <a:schemeClr val="tx1"/>
                </a:solidFill>
              </a:rPr>
              <a:t>Mealtimes are very important family times. Lunch is the biggest meal, at 12 o’clock. It has </a:t>
            </a:r>
            <a:r>
              <a:rPr lang="en-GB" altLang="en-US" u="sng" dirty="0">
                <a:solidFill>
                  <a:schemeClr val="tx1"/>
                </a:solidFill>
                <a:hlinkClick r:id="rId3" action="ppaction://hlinksldjump"/>
              </a:rPr>
              <a:t>aperitifs</a:t>
            </a:r>
            <a:r>
              <a:rPr lang="en-GB" altLang="en-US" dirty="0">
                <a:solidFill>
                  <a:schemeClr val="tx1"/>
                </a:solidFill>
              </a:rPr>
              <a:t>, then the main course and cheeses before dessert. Families have snacks at about 4 o’clock and 8 o’clock.</a:t>
            </a:r>
          </a:p>
        </p:txBody>
      </p:sp>
      <p:pic>
        <p:nvPicPr>
          <p:cNvPr id="9221" name="Picture 7">
            <a:extLst>
              <a:ext uri="{FF2B5EF4-FFF2-40B4-BE49-F238E27FC236}">
                <a16:creationId xmlns:a16="http://schemas.microsoft.com/office/drawing/2014/main" id="{E381B691-9512-4CCC-A6AB-1A8F380E51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2716">
            <a:off x="6441959" y="4195643"/>
            <a:ext cx="2033131" cy="105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74570332-DA13-4943-9CA7-CE874D7A907A}"/>
              </a:ext>
            </a:extLst>
          </p:cNvPr>
          <p:cNvSpPr>
            <a:spLocks noGrp="1"/>
          </p:cNvSpPr>
          <p:nvPr>
            <p:ph type="title"/>
          </p:nvPr>
        </p:nvSpPr>
        <p:spPr>
          <a:xfrm>
            <a:off x="457200" y="889000"/>
            <a:ext cx="8220075" cy="109061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noAutofit/>
          </a:bodyPr>
          <a:lstStyle/>
          <a:p>
            <a:pPr algn="ctr" eaLnBrk="1" hangingPunct="1"/>
            <a:r>
              <a:rPr lang="en-GB" altLang="en-US" sz="4400" dirty="0">
                <a:latin typeface="Twinkl" pitchFamily="2" charset="0"/>
              </a:rPr>
              <a:t>Greenland</a:t>
            </a:r>
          </a:p>
        </p:txBody>
      </p:sp>
      <p:sp>
        <p:nvSpPr>
          <p:cNvPr id="10243" name="Rectangle 4">
            <a:extLst>
              <a:ext uri="{FF2B5EF4-FFF2-40B4-BE49-F238E27FC236}">
                <a16:creationId xmlns:a16="http://schemas.microsoft.com/office/drawing/2014/main" id="{9BDF97EE-D861-4976-98ED-228301425170}"/>
              </a:ext>
            </a:extLst>
          </p:cNvPr>
          <p:cNvSpPr>
            <a:spLocks noChangeArrowheads="1"/>
          </p:cNvSpPr>
          <p:nvPr/>
        </p:nvSpPr>
        <p:spPr bwMode="auto">
          <a:xfrm>
            <a:off x="763588" y="2060484"/>
            <a:ext cx="7632700" cy="216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solidFill>
                  <a:schemeClr val="tx1"/>
                </a:solidFill>
              </a:rPr>
              <a:t>Who?</a:t>
            </a:r>
            <a:br>
              <a:rPr lang="en-GB" altLang="en-US" b="1" dirty="0">
                <a:solidFill>
                  <a:schemeClr val="tx1"/>
                </a:solidFill>
              </a:rPr>
            </a:br>
            <a:r>
              <a:rPr lang="en-GB" altLang="en-US" dirty="0">
                <a:solidFill>
                  <a:schemeClr val="tx1"/>
                </a:solidFill>
              </a:rPr>
              <a:t>Most families living in Greenland are </a:t>
            </a:r>
            <a:r>
              <a:rPr lang="en-GB" altLang="en-US" u="sng" dirty="0">
                <a:solidFill>
                  <a:srgbClr val="0070C0"/>
                </a:solidFill>
                <a:hlinkClick r:id="rId2" action="ppaction://hlinksldjump"/>
              </a:rPr>
              <a:t>Inuit</a:t>
            </a:r>
            <a:r>
              <a:rPr lang="en-GB" altLang="en-US" dirty="0">
                <a:solidFill>
                  <a:schemeClr val="tx1"/>
                </a:solidFill>
              </a:rPr>
              <a:t>. Family is very important and children may live with grandparents, aunties, uncles and cousins.</a:t>
            </a:r>
          </a:p>
          <a:p>
            <a:pPr eaLnBrk="1" hangingPunct="1">
              <a:lnSpc>
                <a:spcPct val="100000"/>
              </a:lnSpc>
              <a:spcBef>
                <a:spcPts val="600"/>
              </a:spcBef>
              <a:buFontTx/>
              <a:buNone/>
            </a:pPr>
            <a:r>
              <a:rPr lang="en-GB" altLang="en-US" b="1" dirty="0"/>
              <a:t>What’s Home?</a:t>
            </a:r>
            <a:br>
              <a:rPr lang="en-GB" altLang="en-US" b="1" dirty="0"/>
            </a:br>
            <a:r>
              <a:rPr lang="en-GB" altLang="en-US" dirty="0"/>
              <a:t>Most families live in homes made from stone or wood. In the summer, families may live in tents made from furs or skins. There are no roads between towns.</a:t>
            </a:r>
            <a:endParaRPr lang="en-GB" altLang="en-US" b="1" dirty="0"/>
          </a:p>
        </p:txBody>
      </p:sp>
      <p:pic>
        <p:nvPicPr>
          <p:cNvPr id="10244" name="Picture 5">
            <a:extLst>
              <a:ext uri="{FF2B5EF4-FFF2-40B4-BE49-F238E27FC236}">
                <a16:creationId xmlns:a16="http://schemas.microsoft.com/office/drawing/2014/main" id="{1CCBA1E9-E3BC-4164-8D50-F09F4CC2FB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 y="765175"/>
            <a:ext cx="20399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7C01FED-632E-4608-B436-689654990D39}"/>
              </a:ext>
            </a:extLst>
          </p:cNvPr>
          <p:cNvSpPr/>
          <p:nvPr/>
        </p:nvSpPr>
        <p:spPr>
          <a:xfrm>
            <a:off x="4773613" y="4427276"/>
            <a:ext cx="3606799" cy="1645573"/>
          </a:xfrm>
          <a:prstGeom prst="rect">
            <a:avLst/>
          </a:prstGeom>
          <a:noFill/>
          <a:ln w="38100">
            <a:solidFill>
              <a:srgbClr val="6CBB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b="1" dirty="0">
                <a:solidFill>
                  <a:srgbClr val="1C1C1C"/>
                </a:solidFill>
              </a:rPr>
              <a:t>Did You Know…?</a:t>
            </a:r>
          </a:p>
          <a:p>
            <a:pPr>
              <a:defRPr/>
            </a:pPr>
            <a:r>
              <a:rPr lang="en-GB" dirty="0">
                <a:solidFill>
                  <a:srgbClr val="1C1C1C"/>
                </a:solidFill>
              </a:rPr>
              <a:t>Babies are often given the</a:t>
            </a:r>
            <a:br>
              <a:rPr lang="en-GB" dirty="0">
                <a:solidFill>
                  <a:srgbClr val="1C1C1C"/>
                </a:solidFill>
              </a:rPr>
            </a:br>
            <a:r>
              <a:rPr lang="en-GB" dirty="0">
                <a:solidFill>
                  <a:srgbClr val="1C1C1C"/>
                </a:solidFill>
              </a:rPr>
              <a:t>name of a family member</a:t>
            </a:r>
            <a:br>
              <a:rPr lang="en-GB" dirty="0">
                <a:solidFill>
                  <a:srgbClr val="1C1C1C"/>
                </a:solidFill>
              </a:rPr>
            </a:br>
            <a:r>
              <a:rPr lang="en-GB" dirty="0">
                <a:solidFill>
                  <a:srgbClr val="1C1C1C"/>
                </a:solidFill>
              </a:rPr>
              <a:t>who has died so that person</a:t>
            </a:r>
            <a:br>
              <a:rPr lang="en-GB" dirty="0">
                <a:solidFill>
                  <a:srgbClr val="1C1C1C"/>
                </a:solidFill>
              </a:rPr>
            </a:br>
            <a:r>
              <a:rPr lang="en-GB" dirty="0">
                <a:solidFill>
                  <a:srgbClr val="1C1C1C"/>
                </a:solidFill>
              </a:rPr>
              <a:t>may never be forgotten.</a:t>
            </a:r>
          </a:p>
        </p:txBody>
      </p:sp>
      <p:sp>
        <p:nvSpPr>
          <p:cNvPr id="8" name="Rectangle 4">
            <a:extLst>
              <a:ext uri="{FF2B5EF4-FFF2-40B4-BE49-F238E27FC236}">
                <a16:creationId xmlns:a16="http://schemas.microsoft.com/office/drawing/2014/main" id="{2D132C5A-DEBD-4B08-8F47-AAC06F8CF641}"/>
              </a:ext>
            </a:extLst>
          </p:cNvPr>
          <p:cNvSpPr>
            <a:spLocks noChangeArrowheads="1"/>
          </p:cNvSpPr>
          <p:nvPr/>
        </p:nvSpPr>
        <p:spPr bwMode="auto">
          <a:xfrm>
            <a:off x="763588" y="4193900"/>
            <a:ext cx="4224338" cy="208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ts val="600"/>
              </a:spcBef>
              <a:buFontTx/>
              <a:buNone/>
            </a:pPr>
            <a:r>
              <a:rPr lang="en-GB" altLang="en-US" b="1" dirty="0"/>
              <a:t>What’s for Dinner?</a:t>
            </a:r>
            <a:br>
              <a:rPr lang="en-GB" altLang="en-US" b="1" dirty="0"/>
            </a:br>
            <a:r>
              <a:rPr lang="en-GB" altLang="en-US" dirty="0"/>
              <a:t>Fresh fruit and vegetables come from other countries because the land is mostly ice. Families go hunting and fishing for reindeer, seal and whales. Food should be shared with the whole family.</a:t>
            </a:r>
          </a:p>
        </p:txBody>
      </p:sp>
      <p:pic>
        <p:nvPicPr>
          <p:cNvPr id="10245" name="Picture 8">
            <a:extLst>
              <a:ext uri="{FF2B5EF4-FFF2-40B4-BE49-F238E27FC236}">
                <a16:creationId xmlns:a16="http://schemas.microsoft.com/office/drawing/2014/main" id="{797AE001-1348-4BAB-B0ED-79A6DA0333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43813" y="3897049"/>
            <a:ext cx="9715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1955</TotalTime>
  <Words>881</Words>
  <Application>Microsoft Office PowerPoint</Application>
  <PresentationFormat>On-screen Show (4:3)</PresentationFormat>
  <Paragraphs>204</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Tuffy</vt:lpstr>
      <vt:lpstr>Tuffy-TTF</vt:lpstr>
      <vt:lpstr>Sassoon Infant Rg</vt:lpstr>
      <vt:lpstr>Calibri</vt:lpstr>
      <vt:lpstr>Twinkl</vt:lpstr>
      <vt:lpstr>Arial</vt:lpstr>
      <vt:lpstr>Twinkl SemiBold</vt:lpstr>
      <vt:lpstr>Office Theme</vt:lpstr>
      <vt:lpstr>PowerPoint Presentation</vt:lpstr>
      <vt:lpstr>Families from Around the World Teachers’ Notes</vt:lpstr>
      <vt:lpstr>Introduction</vt:lpstr>
      <vt:lpstr>Homes from Around the World</vt:lpstr>
      <vt:lpstr>Food from Around the World</vt:lpstr>
      <vt:lpstr>People Around the World</vt:lpstr>
      <vt:lpstr>United Kingdom</vt:lpstr>
      <vt:lpstr>France</vt:lpstr>
      <vt:lpstr>Greenland</vt:lpstr>
      <vt:lpstr>Brazil</vt:lpstr>
      <vt:lpstr>Australia</vt:lpstr>
      <vt:lpstr>Japan</vt:lpstr>
      <vt:lpstr>China</vt:lpstr>
      <vt:lpstr>Syria</vt:lpstr>
      <vt:lpstr>Kenya</vt:lpstr>
      <vt:lpstr>Sri Lanka</vt:lpstr>
      <vt:lpstr>Nepal</vt:lpstr>
      <vt:lpstr>Ghana</vt:lpstr>
      <vt:lpstr>Afghanistan</vt:lpstr>
      <vt:lpstr>Mexico</vt:lpstr>
      <vt:lpstr>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Chelsea Massey</cp:lastModifiedBy>
  <cp:revision>538</cp:revision>
  <dcterms:created xsi:type="dcterms:W3CDTF">2014-10-01T16:09:27Z</dcterms:created>
  <dcterms:modified xsi:type="dcterms:W3CDTF">2020-04-01T12:33:03Z</dcterms:modified>
</cp:coreProperties>
</file>