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5"/>
  </p:notesMasterIdLst>
  <p:sldIdLst>
    <p:sldId id="296" r:id="rId11"/>
    <p:sldId id="297" r:id="rId12"/>
    <p:sldId id="298" r:id="rId13"/>
    <p:sldId id="306" r:id="rId14"/>
    <p:sldId id="299" r:id="rId15"/>
    <p:sldId id="304" r:id="rId16"/>
    <p:sldId id="307" r:id="rId17"/>
    <p:sldId id="313" r:id="rId18"/>
    <p:sldId id="308" r:id="rId19"/>
    <p:sldId id="311" r:id="rId20"/>
    <p:sldId id="310" r:id="rId21"/>
    <p:sldId id="300" r:id="rId22"/>
    <p:sldId id="309" r:id="rId23"/>
    <p:sldId id="312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65" d="100"/>
          <a:sy n="65" d="100"/>
        </p:scale>
        <p:origin x="134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29/11/2020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29/11/2020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25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0.pn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10" Type="http://schemas.openxmlformats.org/officeDocument/2006/relationships/image" Target="../media/image33.png"/><Relationship Id="rId4" Type="http://schemas.openxmlformats.org/officeDocument/2006/relationships/image" Target="../media/image21.png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emf"/><Relationship Id="rId10" Type="http://schemas.openxmlformats.org/officeDocument/2006/relationships/image" Target="../media/image17.png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11" Type="http://schemas.openxmlformats.org/officeDocument/2006/relationships/image" Target="../media/image16.png"/><Relationship Id="rId5" Type="http://schemas.openxmlformats.org/officeDocument/2006/relationships/image" Target="../media/image13.emf"/><Relationship Id="rId10" Type="http://schemas.openxmlformats.org/officeDocument/2006/relationships/image" Target="../media/image19.png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8368" y="2185308"/>
            <a:ext cx="6273328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/>
          <p:cNvSpPr/>
          <p:nvPr/>
        </p:nvSpPr>
        <p:spPr>
          <a:xfrm>
            <a:off x="5677508" y="3654164"/>
            <a:ext cx="968188" cy="61192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888390" y="1230500"/>
            <a:ext cx="968188" cy="61192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866792" y="590297"/>
            <a:ext cx="7023174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1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Complete the calculations.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667000" y="1147982"/>
                <a:ext cx="5198108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4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523 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4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200</a:t>
                </a:r>
                <a:r>
                  <a:rPr lang="en-GB" sz="4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4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GB" sz="4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1147982"/>
                <a:ext cx="5198108" cy="707886"/>
              </a:xfrm>
              <a:prstGeom prst="rect">
                <a:avLst/>
              </a:prstGeom>
              <a:blipFill>
                <a:blip r:embed="rId5"/>
                <a:stretch>
                  <a:fillRect l="-4225" t="-15517" b="-36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2691858" y="3606182"/>
                <a:ext cx="5198108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4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523 </a:t>
                </a:r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lang="en-GB" sz="4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200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4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GB" sz="4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1858" y="3606182"/>
                <a:ext cx="5198108" cy="707886"/>
              </a:xfrm>
              <a:prstGeom prst="rect">
                <a:avLst/>
              </a:prstGeom>
              <a:blipFill>
                <a:blip r:embed="rId6"/>
                <a:stretch>
                  <a:fillRect l="-4225" t="-15517" b="-36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1515429" y="2323385"/>
            <a:ext cx="9637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500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774450" y="2326379"/>
            <a:ext cx="7040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40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773785" y="2326379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534570" y="2701158"/>
            <a:ext cx="9637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869068" y="1195964"/>
            <a:ext cx="9637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723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512190" y="2340385"/>
            <a:ext cx="1035984" cy="992415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4" name="Straight Connector 53"/>
          <p:cNvCxnSpPr/>
          <p:nvPr/>
        </p:nvCxnSpPr>
        <p:spPr>
          <a:xfrm flipH="1">
            <a:off x="2257083" y="1804816"/>
            <a:ext cx="564494" cy="42499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088888" y="1831758"/>
            <a:ext cx="13357" cy="4845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321710" y="1793748"/>
            <a:ext cx="460008" cy="5215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1594604" y="4789659"/>
            <a:ext cx="9637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500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2853625" y="4792653"/>
            <a:ext cx="7040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40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852960" y="4792653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613745" y="5167432"/>
            <a:ext cx="9637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300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1591365" y="4806659"/>
            <a:ext cx="1035984" cy="992415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4" name="Straight Connector 73"/>
          <p:cNvCxnSpPr/>
          <p:nvPr/>
        </p:nvCxnSpPr>
        <p:spPr>
          <a:xfrm flipH="1">
            <a:off x="2336258" y="4271090"/>
            <a:ext cx="564494" cy="42499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3168063" y="4298032"/>
            <a:ext cx="13357" cy="4845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3400885" y="4260022"/>
            <a:ext cx="460008" cy="5215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1720047" y="4934734"/>
            <a:ext cx="712838" cy="3681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5681971" y="3606182"/>
            <a:ext cx="9637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GB" sz="40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384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1" grpId="0"/>
      <p:bldP spid="42" grpId="0"/>
      <p:bldP spid="45" grpId="0"/>
      <p:bldP spid="47" grpId="0"/>
      <p:bldP spid="52" grpId="0" animBg="1"/>
      <p:bldP spid="69" grpId="0"/>
      <p:bldP spid="70" grpId="0"/>
      <p:bldP spid="71" grpId="0"/>
      <p:bldP spid="72" grpId="0"/>
      <p:bldP spid="73" grpId="0" animBg="1"/>
      <p:bldP spid="7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Have a go at questions </a:t>
            </a:r>
            <a:b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4 and 5 on the worksheet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03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408">
            <a:off x="836102" y="1829860"/>
            <a:ext cx="1511767" cy="104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6473" flipH="1">
            <a:off x="6875090" y="3956347"/>
            <a:ext cx="1443375" cy="100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2921" y="1523693"/>
            <a:ext cx="747045" cy="7470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45765" y="1666382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think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2491268" y="2336029"/>
            <a:ext cx="2446492" cy="846829"/>
          </a:xfrm>
          <a:prstGeom prst="wedgeRoundRectCallout">
            <a:avLst>
              <a:gd name="adj1" fmla="val -64752"/>
              <a:gd name="adj2" fmla="val 9931"/>
              <a:gd name="adj3" fmla="val 16667"/>
            </a:avLst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491269" y="2351861"/>
            <a:ext cx="2446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I subtracted 200 from my number</a:t>
            </a:r>
            <a:endParaRPr lang="en-GB" sz="2400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4554039" y="3644872"/>
            <a:ext cx="2446492" cy="846829"/>
          </a:xfrm>
          <a:prstGeom prst="wedgeRoundRectCallout">
            <a:avLst>
              <a:gd name="adj1" fmla="val 48978"/>
              <a:gd name="adj2" fmla="val 76261"/>
              <a:gd name="adj3" fmla="val 16667"/>
            </a:avLst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4554039" y="3683366"/>
            <a:ext cx="2446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I added 500 to my number</a:t>
            </a:r>
            <a:endParaRPr lang="en-GB" sz="2400" dirty="0"/>
          </a:p>
        </p:txBody>
      </p:sp>
      <p:sp>
        <p:nvSpPr>
          <p:cNvPr id="12" name="Rectangle 11"/>
          <p:cNvSpPr/>
          <p:nvPr/>
        </p:nvSpPr>
        <p:spPr>
          <a:xfrm>
            <a:off x="866792" y="590297"/>
            <a:ext cx="702317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100" dirty="0" smtClean="0">
                <a:latin typeface="Calibri" panose="020F0502020204030204" pitchFamily="34" charset="0"/>
                <a:cs typeface="Calibri" panose="020F0502020204030204" pitchFamily="34" charset="0"/>
              </a:rPr>
              <a:t>Both girls finished with 721</a:t>
            </a:r>
          </a:p>
          <a:p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8681" y="5309154"/>
            <a:ext cx="702317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10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number did each girl start with?</a:t>
            </a:r>
          </a:p>
          <a:p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6867" y="2370515"/>
            <a:ext cx="7274343" cy="23357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Right Bracket 13"/>
          <p:cNvSpPr/>
          <p:nvPr/>
        </p:nvSpPr>
        <p:spPr>
          <a:xfrm rot="16200000" flipH="1" flipV="1">
            <a:off x="4318552" y="2155829"/>
            <a:ext cx="452304" cy="3848668"/>
          </a:xfrm>
          <a:prstGeom prst="rightBracket">
            <a:avLst>
              <a:gd name="adj" fmla="val 425451"/>
            </a:avLst>
          </a:pr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69273" y="4306313"/>
                <a:ext cx="8797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70</a:t>
                </a:r>
                <a:endParaRPr lang="en-GB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9273" y="4306313"/>
                <a:ext cx="879720" cy="461665"/>
              </a:xfrm>
              <a:prstGeom prst="rect">
                <a:avLst/>
              </a:prstGeom>
              <a:blipFill>
                <a:blip r:embed="rId9"/>
                <a:stretch>
                  <a:fillRect l="-690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 animBg="1"/>
      <p:bldP spid="9" grpId="0"/>
      <p:bldP spid="10" grpId="0" animBg="1"/>
      <p:bldP spid="11" grpId="0"/>
      <p:bldP spid="12" grpId="0"/>
      <p:bldP spid="13" grpId="0"/>
      <p:bldP spid="14" grpId="0" animBg="1"/>
      <p:bldP spid="14" grpId="1" animBg="1"/>
      <p:bldP spid="15" grpId="0"/>
      <p:bldP spid="1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408">
            <a:off x="836102" y="1829860"/>
            <a:ext cx="1511767" cy="104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6473" flipH="1">
            <a:off x="6875090" y="3956347"/>
            <a:ext cx="1443375" cy="1008000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2491268" y="2336029"/>
            <a:ext cx="2446492" cy="846829"/>
          </a:xfrm>
          <a:prstGeom prst="wedgeRoundRectCallout">
            <a:avLst>
              <a:gd name="adj1" fmla="val -64752"/>
              <a:gd name="adj2" fmla="val 9931"/>
              <a:gd name="adj3" fmla="val 16667"/>
            </a:avLst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504427" y="2351861"/>
            <a:ext cx="2421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I subtracted 200 from my number</a:t>
            </a:r>
            <a:endParaRPr lang="en-GB" sz="2400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4554039" y="3644872"/>
            <a:ext cx="2446492" cy="846829"/>
          </a:xfrm>
          <a:prstGeom prst="wedgeRoundRectCallout">
            <a:avLst>
              <a:gd name="adj1" fmla="val 48978"/>
              <a:gd name="adj2" fmla="val 76261"/>
              <a:gd name="adj3" fmla="val 16667"/>
            </a:avLst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4554039" y="3683366"/>
            <a:ext cx="2446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I added 500 to my number</a:t>
            </a:r>
            <a:endParaRPr lang="en-GB" sz="2400" dirty="0"/>
          </a:p>
        </p:txBody>
      </p:sp>
      <p:sp>
        <p:nvSpPr>
          <p:cNvPr id="12" name="Rectangle 11"/>
          <p:cNvSpPr/>
          <p:nvPr/>
        </p:nvSpPr>
        <p:spPr>
          <a:xfrm>
            <a:off x="866792" y="590297"/>
            <a:ext cx="702317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100" dirty="0" smtClean="0">
                <a:latin typeface="Calibri" panose="020F0502020204030204" pitchFamily="34" charset="0"/>
                <a:cs typeface="Calibri" panose="020F0502020204030204" pitchFamily="34" charset="0"/>
              </a:rPr>
              <a:t>Both girls finished with 721</a:t>
            </a:r>
          </a:p>
          <a:p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8681" y="5298332"/>
            <a:ext cx="702317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10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number did each girl start with?</a:t>
            </a:r>
          </a:p>
          <a:p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687968" y="1529365"/>
            <a:ext cx="3422614" cy="651970"/>
            <a:chOff x="4687968" y="1529365"/>
            <a:chExt cx="3422614" cy="651970"/>
          </a:xfrm>
        </p:grpSpPr>
        <p:sp>
          <p:nvSpPr>
            <p:cNvPr id="16" name="Rectangle 15"/>
            <p:cNvSpPr/>
            <p:nvPr/>
          </p:nvSpPr>
          <p:spPr>
            <a:xfrm>
              <a:off x="4687968" y="1545853"/>
              <a:ext cx="891469" cy="6354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5661878" y="1529365"/>
                  <a:ext cx="244870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a14:m>
                  <a:r>
                    <a:rPr lang="en-GB" sz="3200" dirty="0" smtClean="0"/>
                    <a:t> 200 </a:t>
                  </a:r>
                  <a14:m>
                    <m:oMath xmlns:m="http://schemas.openxmlformats.org/officeDocument/2006/math"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GB" sz="3200" dirty="0" smtClean="0"/>
                    <a:t> 721</a:t>
                  </a:r>
                  <a:endParaRPr lang="en-GB" sz="32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61878" y="1529365"/>
                  <a:ext cx="2448704" cy="584775"/>
                </a:xfrm>
                <a:prstGeom prst="rect">
                  <a:avLst/>
                </a:prstGeom>
                <a:blipFill>
                  <a:blip r:embed="rId7"/>
                  <a:stretch>
                    <a:fillRect t="-12500" r="-748" b="-3437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/>
          <p:cNvGrpSpPr/>
          <p:nvPr/>
        </p:nvGrpSpPr>
        <p:grpSpPr>
          <a:xfrm>
            <a:off x="1195055" y="3885499"/>
            <a:ext cx="3422614" cy="651970"/>
            <a:chOff x="4687968" y="1529365"/>
            <a:chExt cx="3422614" cy="651970"/>
          </a:xfrm>
        </p:grpSpPr>
        <p:sp>
          <p:nvSpPr>
            <p:cNvPr id="20" name="Rectangle 19"/>
            <p:cNvSpPr/>
            <p:nvPr/>
          </p:nvSpPr>
          <p:spPr>
            <a:xfrm>
              <a:off x="4687968" y="1545853"/>
              <a:ext cx="891469" cy="6354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5661878" y="1529365"/>
                  <a:ext cx="244870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a14:m>
                  <a:r>
                    <a:rPr lang="en-GB" sz="3200" dirty="0" smtClean="0"/>
                    <a:t> 500 </a:t>
                  </a:r>
                  <a14:m>
                    <m:oMath xmlns:m="http://schemas.openxmlformats.org/officeDocument/2006/math"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GB" sz="3200" dirty="0" smtClean="0"/>
                    <a:t> 721</a:t>
                  </a:r>
                  <a:endParaRPr lang="en-GB" sz="32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61878" y="1529365"/>
                  <a:ext cx="2448704" cy="584775"/>
                </a:xfrm>
                <a:prstGeom prst="rect">
                  <a:avLst/>
                </a:prstGeom>
                <a:blipFill>
                  <a:blip r:embed="rId8"/>
                  <a:stretch>
                    <a:fillRect t="-12500" r="-748" b="-3437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2" name="Right Bracket 21"/>
          <p:cNvSpPr/>
          <p:nvPr/>
        </p:nvSpPr>
        <p:spPr>
          <a:xfrm rot="16200000" flipH="1" flipV="1">
            <a:off x="6237085" y="1326272"/>
            <a:ext cx="379081" cy="2129050"/>
          </a:xfrm>
          <a:prstGeom prst="rightBracket">
            <a:avLst>
              <a:gd name="adj" fmla="val 280817"/>
            </a:avLst>
          </a:pr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013173" y="2525742"/>
                <a:ext cx="13003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200</a:t>
                </a:r>
                <a:endParaRPr lang="en-GB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3173" y="2525742"/>
                <a:ext cx="1300381" cy="461665"/>
              </a:xfrm>
              <a:prstGeom prst="rect">
                <a:avLst/>
              </a:prstGeom>
              <a:blipFill>
                <a:blip r:embed="rId9"/>
                <a:stretch>
                  <a:fillRect l="-467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4730693" y="1562335"/>
            <a:ext cx="790601" cy="5693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1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921</a:t>
            </a:r>
            <a:endParaRPr lang="en-GB" sz="31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ight Bracket 24"/>
          <p:cNvSpPr/>
          <p:nvPr/>
        </p:nvSpPr>
        <p:spPr>
          <a:xfrm rot="16200000" flipH="1" flipV="1">
            <a:off x="2826615" y="3689782"/>
            <a:ext cx="379080" cy="2129050"/>
          </a:xfrm>
          <a:prstGeom prst="rightBracket">
            <a:avLst>
              <a:gd name="adj" fmla="val 280818"/>
            </a:avLst>
          </a:pr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602702" y="4916548"/>
                <a:ext cx="13003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500</a:t>
                </a:r>
                <a:endParaRPr lang="en-GB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702" y="4916548"/>
                <a:ext cx="1300381" cy="461665"/>
              </a:xfrm>
              <a:prstGeom prst="rect">
                <a:avLst/>
              </a:prstGeom>
              <a:blipFill>
                <a:blip r:embed="rId10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1257603" y="3915635"/>
            <a:ext cx="790601" cy="5693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1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31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  <a:endParaRPr lang="en-GB" sz="31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046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/>
      <p:bldP spid="25" grpId="0" animBg="1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Have a go at the rest of the questions on the worksheet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69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334776"/>
            <a:ext cx="7497474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is 100 more than 600?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	 What is 100 less than 600?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arenR" startAt="2"/>
            </a:pP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Continue the sequences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		300, 400, 500, 600, ____, ____, ____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		900, 800, 700, ____, ____, ____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) 	What number is represented by the counters?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193" y="4595806"/>
            <a:ext cx="664364" cy="64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190" y="5223346"/>
            <a:ext cx="664364" cy="64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671" y="4587992"/>
            <a:ext cx="664364" cy="64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230" y="5223346"/>
            <a:ext cx="664364" cy="64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968" y="4575810"/>
            <a:ext cx="664364" cy="64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672" y="5223346"/>
            <a:ext cx="664364" cy="64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815" y="5217487"/>
            <a:ext cx="664364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334776"/>
            <a:ext cx="7497474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is 100 more than 600?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	 What is 100 less than 600?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arenR" startAt="2"/>
            </a:pP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Continue the sequences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		300, 400, 500, 600, ____, ____, ____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		900, 800, 700, ____, ____, ____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) 	What number is represented by the counters?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801" y="4597103"/>
            <a:ext cx="664364" cy="64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190" y="5223346"/>
            <a:ext cx="664364" cy="64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671" y="4587992"/>
            <a:ext cx="664364" cy="64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230" y="5223346"/>
            <a:ext cx="664364" cy="64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968" y="4575810"/>
            <a:ext cx="664364" cy="64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672" y="5223346"/>
            <a:ext cx="664364" cy="64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135" y="5211164"/>
            <a:ext cx="664364" cy="64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455686" y="2485777"/>
            <a:ext cx="844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1"/>
                </a:solidFill>
              </a:rPr>
              <a:t>700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30089" y="2485777"/>
            <a:ext cx="770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1"/>
                </a:solidFill>
              </a:rPr>
              <a:t>800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73147" y="2485777"/>
            <a:ext cx="884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1"/>
                </a:solidFill>
              </a:rPr>
              <a:t>900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93664" y="1022737"/>
            <a:ext cx="770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5</a:t>
            </a:r>
            <a:r>
              <a:rPr lang="en-GB" sz="2800" dirty="0" smtClean="0">
                <a:solidFill>
                  <a:schemeClr val="accent1"/>
                </a:solidFill>
              </a:rPr>
              <a:t>00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57436" y="334776"/>
            <a:ext cx="856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1"/>
                </a:solidFill>
              </a:rPr>
              <a:t>700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50368" y="3237086"/>
            <a:ext cx="844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6</a:t>
            </a:r>
            <a:r>
              <a:rPr lang="en-GB" sz="2800" dirty="0" smtClean="0">
                <a:solidFill>
                  <a:schemeClr val="accent1"/>
                </a:solidFill>
              </a:rPr>
              <a:t>00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24771" y="3237086"/>
            <a:ext cx="770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5</a:t>
            </a:r>
            <a:r>
              <a:rPr lang="en-GB" sz="2800" dirty="0" smtClean="0">
                <a:solidFill>
                  <a:schemeClr val="accent1"/>
                </a:solidFill>
              </a:rPr>
              <a:t>00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67829" y="3237086"/>
            <a:ext cx="884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4</a:t>
            </a:r>
            <a:r>
              <a:rPr lang="en-GB" sz="2800" dirty="0" smtClean="0">
                <a:solidFill>
                  <a:schemeClr val="accent1"/>
                </a:solidFill>
              </a:rPr>
              <a:t>00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47713" y="4718978"/>
            <a:ext cx="770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1"/>
                </a:solidFill>
              </a:rPr>
              <a:t>5</a:t>
            </a:r>
            <a:r>
              <a:rPr lang="en-GB" sz="2800" dirty="0">
                <a:solidFill>
                  <a:schemeClr val="accent1"/>
                </a:solidFill>
              </a:rPr>
              <a:t>2</a:t>
            </a:r>
            <a:r>
              <a:rPr lang="en-GB" sz="2800" dirty="0" smtClean="0">
                <a:solidFill>
                  <a:schemeClr val="accent1"/>
                </a:solidFill>
              </a:rPr>
              <a:t>0</a:t>
            </a:r>
            <a:endParaRPr lang="en-GB" sz="2800" dirty="0">
              <a:solidFill>
                <a:schemeClr val="accent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91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4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4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4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08" t="28591" r="18639" b="28089"/>
          <a:stretch/>
        </p:blipFill>
        <p:spPr>
          <a:xfrm>
            <a:off x="2913398" y="1051968"/>
            <a:ext cx="1399901" cy="14650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5851255" y="1028379"/>
            <a:ext cx="527871" cy="14886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6243248" y="1813084"/>
            <a:ext cx="282194" cy="324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6507768" y="1819535"/>
            <a:ext cx="282194" cy="324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08" y="486605"/>
            <a:ext cx="1459906" cy="10081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822" y="338196"/>
            <a:ext cx="1459906" cy="10081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5603191" y="1033864"/>
            <a:ext cx="527871" cy="14886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5351164" y="1028380"/>
            <a:ext cx="527871" cy="14886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08" t="28591" r="18639" b="28089"/>
          <a:stretch/>
        </p:blipFill>
        <p:spPr>
          <a:xfrm>
            <a:off x="4101965" y="1061555"/>
            <a:ext cx="1399901" cy="14650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08" t="28591" r="18639" b="28089"/>
          <a:stretch/>
        </p:blipFill>
        <p:spPr>
          <a:xfrm>
            <a:off x="2925750" y="2305732"/>
            <a:ext cx="1399901" cy="14650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08" t="28591" r="18639" b="28089"/>
          <a:stretch/>
        </p:blipFill>
        <p:spPr>
          <a:xfrm>
            <a:off x="4113439" y="2305732"/>
            <a:ext cx="1399901" cy="1465013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815862" y="5292199"/>
            <a:ext cx="702317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10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will their new number be?</a:t>
            </a:r>
          </a:p>
          <a:p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6241062" y="2126871"/>
            <a:ext cx="282194" cy="324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6505582" y="2133322"/>
            <a:ext cx="282194" cy="324000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 rot="19532555">
            <a:off x="1115695" y="1648401"/>
            <a:ext cx="1337167" cy="1373252"/>
            <a:chOff x="5861391" y="2845111"/>
            <a:chExt cx="1337167" cy="1373252"/>
          </a:xfrm>
        </p:grpSpPr>
        <p:sp>
          <p:nvSpPr>
            <p:cNvPr id="2" name="Rounded Rectangle 1"/>
            <p:cNvSpPr/>
            <p:nvPr/>
          </p:nvSpPr>
          <p:spPr>
            <a:xfrm rot="1049657">
              <a:off x="5861391" y="2845111"/>
              <a:ext cx="1314898" cy="137325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/>
            <p:cNvSpPr txBox="1"/>
            <p:nvPr/>
          </p:nvSpPr>
          <p:spPr>
            <a:xfrm rot="1131987">
              <a:off x="5949135" y="3252753"/>
              <a:ext cx="12494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Add 200</a:t>
              </a:r>
              <a:endParaRPr lang="en-GB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08" t="28591" r="18639" b="28089"/>
          <a:stretch/>
        </p:blipFill>
        <p:spPr>
          <a:xfrm>
            <a:off x="2948166" y="3561164"/>
            <a:ext cx="1399901" cy="146501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08" t="28591" r="18639" b="28089"/>
          <a:stretch/>
        </p:blipFill>
        <p:spPr>
          <a:xfrm>
            <a:off x="4135855" y="3577798"/>
            <a:ext cx="1399901" cy="1465013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548494" y="5283463"/>
            <a:ext cx="70231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434</a:t>
            </a:r>
            <a:endParaRPr lang="en-GB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897521" y="5270435"/>
                <a:ext cx="702317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4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4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634</a:t>
                </a:r>
                <a:endParaRPr lang="en-GB" sz="4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7521" y="5270435"/>
                <a:ext cx="7023174" cy="707886"/>
              </a:xfrm>
              <a:prstGeom prst="rect">
                <a:avLst/>
              </a:prstGeom>
              <a:blipFill>
                <a:blip r:embed="rId10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3422732" y="5263984"/>
                <a:ext cx="702317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4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4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200</a:t>
                </a:r>
                <a:endParaRPr lang="en-GB" sz="4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732" y="5263984"/>
                <a:ext cx="7023174" cy="707886"/>
              </a:xfrm>
              <a:prstGeom prst="rect">
                <a:avLst/>
              </a:prstGeom>
              <a:blipFill>
                <a:blip r:embed="rId11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5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08" t="28591" r="18639" b="28089"/>
          <a:stretch/>
        </p:blipFill>
        <p:spPr>
          <a:xfrm>
            <a:off x="2913398" y="1051968"/>
            <a:ext cx="1399901" cy="14650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5851255" y="1028379"/>
            <a:ext cx="527871" cy="14886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6243248" y="1813084"/>
            <a:ext cx="282194" cy="324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6507768" y="1819535"/>
            <a:ext cx="282194" cy="324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08" y="486605"/>
            <a:ext cx="1459906" cy="10081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822" y="338196"/>
            <a:ext cx="1459906" cy="10081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5603191" y="1033864"/>
            <a:ext cx="527871" cy="14886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5351164" y="1028380"/>
            <a:ext cx="527871" cy="14886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08" t="28591" r="18639" b="28089"/>
          <a:stretch/>
        </p:blipFill>
        <p:spPr>
          <a:xfrm>
            <a:off x="4101965" y="1061555"/>
            <a:ext cx="1399901" cy="14650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08" t="28591" r="18639" b="28089"/>
          <a:stretch/>
        </p:blipFill>
        <p:spPr>
          <a:xfrm>
            <a:off x="2925750" y="2305732"/>
            <a:ext cx="1399901" cy="14650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08" t="28591" r="18639" b="28089"/>
          <a:stretch/>
        </p:blipFill>
        <p:spPr>
          <a:xfrm>
            <a:off x="4113439" y="2305732"/>
            <a:ext cx="1399901" cy="1465013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815862" y="5292199"/>
            <a:ext cx="702317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10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will their new number be?</a:t>
            </a:r>
          </a:p>
          <a:p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6241062" y="2126871"/>
            <a:ext cx="282194" cy="324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6505582" y="2133322"/>
            <a:ext cx="282194" cy="324000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6301890" y="2616576"/>
            <a:ext cx="1314898" cy="1373252"/>
            <a:chOff x="5861391" y="2845111"/>
            <a:chExt cx="1314898" cy="1373252"/>
          </a:xfrm>
        </p:grpSpPr>
        <p:sp>
          <p:nvSpPr>
            <p:cNvPr id="2" name="Rounded Rectangle 1"/>
            <p:cNvSpPr/>
            <p:nvPr/>
          </p:nvSpPr>
          <p:spPr>
            <a:xfrm rot="1049657">
              <a:off x="5861391" y="2845111"/>
              <a:ext cx="1314898" cy="137325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/>
            <p:cNvSpPr txBox="1"/>
            <p:nvPr/>
          </p:nvSpPr>
          <p:spPr>
            <a:xfrm rot="1131987">
              <a:off x="5894129" y="3116239"/>
              <a:ext cx="12494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Subtract  </a:t>
              </a:r>
              <a:r>
                <a:rPr lang="en-GB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GB" sz="2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GB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08" t="28591" r="18639" b="28089"/>
          <a:stretch/>
        </p:blipFill>
        <p:spPr>
          <a:xfrm>
            <a:off x="2948166" y="3561164"/>
            <a:ext cx="1399901" cy="146501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08" t="28591" r="18639" b="28089"/>
          <a:stretch/>
        </p:blipFill>
        <p:spPr>
          <a:xfrm>
            <a:off x="4135855" y="3577798"/>
            <a:ext cx="1399901" cy="1465013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619475" y="4906818"/>
            <a:ext cx="70231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GB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34</a:t>
            </a:r>
            <a:endParaRPr lang="en-GB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5042826" y="4921447"/>
                <a:ext cx="702317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4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4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234</a:t>
                </a:r>
                <a:endParaRPr lang="en-GB" sz="4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2826" y="4921447"/>
                <a:ext cx="7023174" cy="707886"/>
              </a:xfrm>
              <a:prstGeom prst="rect">
                <a:avLst/>
              </a:prstGeom>
              <a:blipFill>
                <a:blip r:embed="rId10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3640906" y="4913374"/>
                <a:ext cx="702317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lang="en-GB" sz="4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400</a:t>
                </a:r>
                <a:endParaRPr lang="en-GB" sz="4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0906" y="4913374"/>
                <a:ext cx="7023174" cy="707886"/>
              </a:xfrm>
              <a:prstGeom prst="rect">
                <a:avLst/>
              </a:prstGeom>
              <a:blipFill>
                <a:blip r:embed="rId11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4274977" y="3672507"/>
            <a:ext cx="1049786" cy="11590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083717" y="3640907"/>
            <a:ext cx="1049786" cy="11590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338003" y="2403165"/>
            <a:ext cx="1049786" cy="11590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103780" y="2393792"/>
            <a:ext cx="1049786" cy="11590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77120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5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Have a go at questions </a:t>
            </a:r>
            <a:b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1 - 3 on the worksheet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408">
            <a:off x="836102" y="1829860"/>
            <a:ext cx="1511767" cy="104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0545">
            <a:off x="3915470" y="1809384"/>
            <a:ext cx="1538457" cy="10744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5105" y="5288303"/>
            <a:ext cx="747045" cy="7470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27949" y="5430992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think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6792" y="590297"/>
            <a:ext cx="702317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1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Complete each part-whole model.</a:t>
            </a:r>
          </a:p>
          <a:p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082" y="2018856"/>
            <a:ext cx="2399113" cy="24017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490853" y="2018856"/>
            <a:ext cx="2399113" cy="240170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597465" y="2126689"/>
            <a:ext cx="10246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412</a:t>
            </a:r>
            <a:endParaRPr lang="en-GB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08949" y="3511891"/>
            <a:ext cx="10246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412</a:t>
            </a:r>
            <a:endParaRPr lang="en-GB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75413" y="3525751"/>
            <a:ext cx="10246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GB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00</a:t>
            </a:r>
            <a:endParaRPr lang="en-GB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898907" y="2140834"/>
            <a:ext cx="10246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212</a:t>
            </a:r>
            <a:endParaRPr lang="en-GB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19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5960" y="1326468"/>
            <a:ext cx="410901" cy="402764"/>
          </a:xfrm>
          <a:prstGeom prst="rect">
            <a:avLst/>
          </a:prstGeom>
        </p:spPr>
      </p:pic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5493" y="1321907"/>
            <a:ext cx="410901" cy="402764"/>
          </a:xfrm>
          <a:prstGeom prst="rect">
            <a:avLst/>
          </a:prstGeom>
        </p:spPr>
      </p:pic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9025" y="1307022"/>
            <a:ext cx="410901" cy="402764"/>
          </a:xfrm>
          <a:prstGeom prst="rect">
            <a:avLst/>
          </a:prstGeom>
        </p:spPr>
      </p:pic>
      <p:pic>
        <p:nvPicPr>
          <p:cNvPr id="23" name="Picture 22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5329" y="1662893"/>
            <a:ext cx="410901" cy="402764"/>
          </a:xfrm>
          <a:prstGeom prst="rect">
            <a:avLst/>
          </a:prstGeom>
        </p:spPr>
      </p:pic>
      <p:pic>
        <p:nvPicPr>
          <p:cNvPr id="24" name="Picture 23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77999" y="1289504"/>
            <a:ext cx="410901" cy="402764"/>
          </a:xfrm>
          <a:prstGeom prst="rect">
            <a:avLst/>
          </a:prstGeom>
        </p:spPr>
      </p:pic>
      <p:pic>
        <p:nvPicPr>
          <p:cNvPr id="25" name="Picture 2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51443" y="1651546"/>
            <a:ext cx="410901" cy="402764"/>
          </a:xfrm>
          <a:prstGeom prst="rect">
            <a:avLst/>
          </a:prstGeom>
        </p:spPr>
      </p:pic>
      <p:pic>
        <p:nvPicPr>
          <p:cNvPr id="26" name="Picture 25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4325" y="1651546"/>
            <a:ext cx="410901" cy="402764"/>
          </a:xfrm>
          <a:prstGeom prst="rect">
            <a:avLst/>
          </a:prstGeom>
        </p:spPr>
      </p:pic>
      <p:pic>
        <p:nvPicPr>
          <p:cNvPr id="27" name="Picture 26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8176" y="4471759"/>
            <a:ext cx="410901" cy="402764"/>
          </a:xfrm>
          <a:prstGeom prst="rect">
            <a:avLst/>
          </a:prstGeom>
        </p:spPr>
      </p:pic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7709" y="4467198"/>
            <a:ext cx="410901" cy="402764"/>
          </a:xfrm>
          <a:prstGeom prst="rect">
            <a:avLst/>
          </a:prstGeom>
        </p:spPr>
      </p:pic>
      <p:pic>
        <p:nvPicPr>
          <p:cNvPr id="29" name="Picture 28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01241" y="4452313"/>
            <a:ext cx="410901" cy="402764"/>
          </a:xfrm>
          <a:prstGeom prst="rect">
            <a:avLst/>
          </a:prstGeom>
        </p:spPr>
      </p:pic>
      <p:pic>
        <p:nvPicPr>
          <p:cNvPr id="31" name="Picture 30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30215" y="4434795"/>
            <a:ext cx="410901" cy="402764"/>
          </a:xfrm>
          <a:prstGeom prst="rect">
            <a:avLst/>
          </a:prstGeom>
        </p:spPr>
      </p:pic>
      <p:pic>
        <p:nvPicPr>
          <p:cNvPr id="32" name="Picture 31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03659" y="4796837"/>
            <a:ext cx="410901" cy="402764"/>
          </a:xfrm>
          <a:prstGeom prst="rect">
            <a:avLst/>
          </a:prstGeom>
        </p:spPr>
      </p:pic>
      <p:pic>
        <p:nvPicPr>
          <p:cNvPr id="33" name="Picture 3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36541" y="4796837"/>
            <a:ext cx="410901" cy="402764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3283891" y="3525751"/>
            <a:ext cx="10246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112</a:t>
            </a:r>
            <a:endParaRPr lang="en-GB" sz="44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527949" y="2149053"/>
            <a:ext cx="10246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</a:t>
            </a:r>
            <a:endParaRPr lang="en-GB" sz="44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6" name="Picture 35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0472" y="4806406"/>
            <a:ext cx="410901" cy="4027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774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0556 L -0.01511 0.4548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" y="2245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0555 L -0.01563 0.4020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19815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.00555 L -0.05607 0.40208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" y="1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555 L 0.07847 0.4953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4" y="24491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0556 L 0.07639 0.4465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9" y="22037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00555 L 0.07483 0.44861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3" y="22153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.00555 L 0.07691 0.39491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7" y="1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48148E-6 L 0.05695 -0.45717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7" y="-22870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05764 -0.43148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2" y="-21574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0.06094 -0.4537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8" y="-22685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6 L 0.06007 -0.45416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3" y="-22708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L 0.05556 -0.45555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8" y="-2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07407E-6 L -0.04254 -0.41412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5" y="-20718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6 L 0.00035 -0.46689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2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2" grpId="0"/>
      <p:bldP spid="18" grpId="0"/>
      <p:bldP spid="19" grpId="0"/>
      <p:bldP spid="34" grpId="0"/>
      <p:bldP spid="3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5|13.2|1|1.1|9.8|0.8|1.3|6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4.3|19.7|1.1|12.4|0.8|2.2|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7.7|8.2|0.6|0.6|0.7|9.1|0.7|2.3|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3.5|6.6|5.3|7.9|7.3|5.6|4.6|5.3|1.4|8.5|5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|0.9|1|4.3|5.7|10|11.3|0.6|0.7|8.9|0.6|10.8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|3.4|4.9|6.7|3.6|4.7|5.9|16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13.7|5.4|7.9|5.4|11.7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727757-3061-47D3-99FD-9493F136DC43}">
  <ds:schemaRefs>
    <ds:schemaRef ds:uri="http://purl.org/dc/elements/1.1/"/>
    <ds:schemaRef ds:uri="http://schemas.microsoft.com/office/2006/metadata/properties"/>
    <ds:schemaRef ds:uri="522d4c35-b548-4432-90ae-af4376e1c4b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253ED9E-6FB2-4E9F-8E1B-945F5E6D2F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8812</TotalTime>
  <Words>288</Words>
  <Application>Microsoft Office PowerPoint</Application>
  <PresentationFormat>On-screen Show (4:3)</PresentationFormat>
  <Paragraphs>85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 1 - 3 on the worksheet</vt:lpstr>
      <vt:lpstr>PowerPoint Presentation</vt:lpstr>
      <vt:lpstr>PowerPoint Presentation</vt:lpstr>
      <vt:lpstr>Have a go at questions  4 and 5 on the worksheet</vt:lpstr>
      <vt:lpstr>PowerPoint Presentation</vt:lpstr>
      <vt:lpstr>PowerPoint Presentation</vt:lpstr>
      <vt:lpstr>Have a go at the rest of the questions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Ms M Wilson</cp:lastModifiedBy>
  <cp:revision>226</cp:revision>
  <dcterms:created xsi:type="dcterms:W3CDTF">2019-07-05T11:02:13Z</dcterms:created>
  <dcterms:modified xsi:type="dcterms:W3CDTF">2020-11-29T11:36:12Z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